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3" r:id="rId4"/>
    <p:sldId id="275" r:id="rId5"/>
    <p:sldId id="293" r:id="rId6"/>
    <p:sldId id="274" r:id="rId7"/>
    <p:sldId id="300" r:id="rId8"/>
    <p:sldId id="264" r:id="rId9"/>
    <p:sldId id="265" r:id="rId10"/>
    <p:sldId id="276" r:id="rId11"/>
    <p:sldId id="278" r:id="rId12"/>
    <p:sldId id="281" r:id="rId13"/>
    <p:sldId id="282" r:id="rId14"/>
    <p:sldId id="279" r:id="rId15"/>
    <p:sldId id="283" r:id="rId16"/>
    <p:sldId id="297" r:id="rId17"/>
    <p:sldId id="295" r:id="rId18"/>
    <p:sldId id="298" r:id="rId19"/>
    <p:sldId id="299" r:id="rId20"/>
    <p:sldId id="302" r:id="rId21"/>
    <p:sldId id="259" r:id="rId22"/>
    <p:sldId id="286" r:id="rId23"/>
    <p:sldId id="284" r:id="rId24"/>
    <p:sldId id="291" r:id="rId25"/>
    <p:sldId id="292" r:id="rId26"/>
    <p:sldId id="301" r:id="rId27"/>
    <p:sldId id="290" r:id="rId28"/>
    <p:sldId id="294" r:id="rId29"/>
    <p:sldId id="285" r:id="rId30"/>
    <p:sldId id="30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4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1F958-EA79-BCE0-9ABF-1D24093685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Splenic preservation and indications for splenectomy</a:t>
            </a:r>
            <a:br>
              <a:rPr lang="en-US" sz="2800" dirty="0"/>
            </a:br>
            <a:r>
              <a:rPr lang="en-US" sz="2800" dirty="0" err="1"/>
              <a:t>Assa</a:t>
            </a:r>
            <a:r>
              <a:rPr lang="en-US" sz="2800" dirty="0"/>
              <a:t> fcs senior registrars tutorial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C5776F-56E5-B124-C4AF-F4928D06E2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Luvhengo Thifhelimbilu</a:t>
            </a:r>
          </a:p>
          <a:p>
            <a:r>
              <a:rPr lang="en-US" dirty="0"/>
              <a:t>16 January 2025</a:t>
            </a:r>
          </a:p>
        </p:txBody>
      </p:sp>
    </p:spTree>
    <p:extLst>
      <p:ext uri="{BB962C8B-B14F-4D97-AF65-F5344CB8AC3E}">
        <p14:creationId xmlns:p14="http://schemas.microsoft.com/office/powerpoint/2010/main" val="3378798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splenectomy for trauma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Resuscitation.</a:t>
            </a:r>
          </a:p>
          <a:p>
            <a:pPr>
              <a:lnSpc>
                <a:spcPct val="150000"/>
              </a:lnSpc>
            </a:pPr>
            <a:r>
              <a:rPr lang="en-US" dirty="0"/>
              <a:t>Assessment.</a:t>
            </a:r>
          </a:p>
          <a:p>
            <a:pPr>
              <a:lnSpc>
                <a:spcPct val="150000"/>
              </a:lnSpc>
            </a:pPr>
            <a:r>
              <a:rPr lang="en-US" dirty="0"/>
              <a:t>Imaging.</a:t>
            </a:r>
          </a:p>
          <a:p>
            <a:pPr>
              <a:lnSpc>
                <a:spcPct val="150000"/>
              </a:lnSpc>
            </a:pPr>
            <a:r>
              <a:rPr lang="en-US" dirty="0"/>
              <a:t>Assessment.</a:t>
            </a:r>
          </a:p>
          <a:p>
            <a:pPr>
              <a:lnSpc>
                <a:spcPct val="150000"/>
              </a:lnSpc>
            </a:pPr>
            <a:r>
              <a:rPr lang="en-US" dirty="0"/>
              <a:t>Serial monitoring. </a:t>
            </a:r>
          </a:p>
          <a:p>
            <a:endParaRPr lang="en-US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31261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558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02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448FA9-7FA6-4A72-881D-B7D51CF50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17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111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37B6E4-1D96-4A96-9473-C911F08E1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03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41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Conduct of splenectomy for trauma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en-US" dirty="0"/>
              <a:t>Indication: persistent </a:t>
            </a:r>
            <a:r>
              <a:rPr lang="en-US" dirty="0" err="1"/>
              <a:t>haemodynamic</a:t>
            </a:r>
            <a:r>
              <a:rPr lang="en-US" dirty="0"/>
              <a:t> instability or associated injuries. </a:t>
            </a:r>
          </a:p>
          <a:p>
            <a:pPr>
              <a:lnSpc>
                <a:spcPct val="200000"/>
              </a:lnSpc>
            </a:pPr>
            <a:r>
              <a:rPr lang="en-US" dirty="0"/>
              <a:t>Posterior approach.</a:t>
            </a:r>
          </a:p>
          <a:p>
            <a:pPr>
              <a:lnSpc>
                <a:spcPct val="200000"/>
              </a:lnSpc>
            </a:pPr>
            <a:r>
              <a:rPr lang="en-US" dirty="0"/>
              <a:t>Aim for splenic preservation.</a:t>
            </a:r>
          </a:p>
          <a:p>
            <a:pPr>
              <a:lnSpc>
                <a:spcPct val="200000"/>
              </a:lnSpc>
            </a:pPr>
            <a:r>
              <a:rPr lang="en-US" dirty="0"/>
              <a:t>Timing of vaccination.  </a:t>
            </a:r>
          </a:p>
          <a:p>
            <a:pPr>
              <a:lnSpc>
                <a:spcPct val="200000"/>
              </a:lnSpc>
            </a:pPr>
            <a:r>
              <a:rPr lang="en-US" dirty="0"/>
              <a:t>Antimicrobial prophylaxis.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72489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Non-trauma indications for splenectomy.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66546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39501-307D-EAFE-396F-9C585436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275E3-B6A2-5DE8-8CE4-C74A578E4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Which of the following most appropriate indication for splenectomy?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Hereditary spherocytosis. 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Idiopathic thrombocytopenic purpura. 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Portal hypertension.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Sickle cell disease.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074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24DD10-BD91-4BC0-9997-077A73218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96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91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Peculiarity of Splenectomy for immune thrombocytopenic purpura</a:t>
            </a:r>
            <a:endParaRPr lang="en-ZA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Rarely required unless if compliance with medical treatment is challenging. </a:t>
            </a:r>
          </a:p>
          <a:p>
            <a:r>
              <a:rPr lang="en-US" dirty="0"/>
              <a:t>Population: Children, adolescent and young adults and older adults.</a:t>
            </a:r>
          </a:p>
          <a:p>
            <a:r>
              <a:rPr lang="en-US" dirty="0"/>
              <a:t>Timing of splenectomy: After at least 12 months.</a:t>
            </a:r>
          </a:p>
          <a:p>
            <a:r>
              <a:rPr lang="en-US" dirty="0"/>
              <a:t>Steroid treatment continuation and vaccination.</a:t>
            </a:r>
          </a:p>
          <a:p>
            <a:r>
              <a:rPr lang="en-US" dirty="0"/>
              <a:t>Platelet transfusion: Not pre-operatively.</a:t>
            </a:r>
          </a:p>
          <a:p>
            <a:r>
              <a:rPr lang="en-US" dirty="0"/>
              <a:t>Vascular ligation: splenic artery first.</a:t>
            </a:r>
          </a:p>
          <a:p>
            <a:r>
              <a:rPr lang="en-US" dirty="0"/>
              <a:t>NB: No role for partial or subtotal splenectomy.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46889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Outcome of splenectomy for ITP.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36432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467DA-FE90-3CAC-75CA-DFBD6294B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327E5-26B9-0EF0-A5E1-0610087E8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Basic sciences.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Ligaments.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Splenic artery.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Accessory spleens.</a:t>
            </a:r>
          </a:p>
          <a:p>
            <a:r>
              <a:rPr lang="en-US" dirty="0"/>
              <a:t>Indications for splenectomy.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Trauma.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Non-trauma.</a:t>
            </a:r>
          </a:p>
          <a:p>
            <a:r>
              <a:rPr lang="en-US" dirty="0"/>
              <a:t>Splenic preservation: Trauma and non-trauma.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985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Splenectomy for portal hypertension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b="1" dirty="0"/>
              <a:t>Summary</a:t>
            </a:r>
            <a:r>
              <a:rPr lang="en-US" dirty="0"/>
              <a:t>: Don’t do it (except left-sided/</a:t>
            </a:r>
            <a:r>
              <a:rPr lang="en-US" dirty="0" err="1"/>
              <a:t>sinistral</a:t>
            </a:r>
            <a:r>
              <a:rPr lang="en-US" dirty="0"/>
              <a:t> portal hypertension).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20621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B590C-BA45-FE21-26FF-102D53508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 of splenectomy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2801B-3720-BDFD-6191-73ADDF06A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Infective complications (including OPSI).</a:t>
            </a:r>
          </a:p>
          <a:p>
            <a:pPr>
              <a:lnSpc>
                <a:spcPct val="150000"/>
              </a:lnSpc>
            </a:pPr>
            <a:r>
              <a:rPr lang="en-US" dirty="0"/>
              <a:t>Porto-splenic vein thrombosis. </a:t>
            </a:r>
          </a:p>
          <a:p>
            <a:pPr>
              <a:lnSpc>
                <a:spcPct val="150000"/>
              </a:lnSpc>
            </a:pPr>
            <a:r>
              <a:rPr lang="en-US" dirty="0"/>
              <a:t>Thrombocytosis (when and how to respond).</a:t>
            </a:r>
          </a:p>
          <a:p>
            <a:pPr>
              <a:lnSpc>
                <a:spcPct val="150000"/>
              </a:lnSpc>
            </a:pPr>
            <a:r>
              <a:rPr lang="en-US" dirty="0"/>
              <a:t>Thromboembolic disease. </a:t>
            </a:r>
          </a:p>
          <a:p>
            <a:pPr>
              <a:lnSpc>
                <a:spcPct val="150000"/>
              </a:lnSpc>
            </a:pPr>
            <a:r>
              <a:rPr lang="en-US" dirty="0"/>
              <a:t>Pulmonary hypertension.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583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F7EB2-6A96-B636-47F6-DDEB12B45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Overwhelming post splenectomy infection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BADA2-C878-6202-B397-3154031CD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Highest in the first year following splenectomy.</a:t>
            </a:r>
          </a:p>
          <a:p>
            <a:r>
              <a:rPr lang="en-US" dirty="0"/>
              <a:t>More following non-trauma cases (debatable). </a:t>
            </a:r>
          </a:p>
          <a:p>
            <a:r>
              <a:rPr lang="en-US" dirty="0"/>
              <a:t>Children are more at risk.  </a:t>
            </a:r>
          </a:p>
          <a:p>
            <a:r>
              <a:rPr lang="en-US" dirty="0"/>
              <a:t>Higher in the first year but life-long with lifetime risk of around 5%.</a:t>
            </a:r>
          </a:p>
          <a:p>
            <a:r>
              <a:rPr lang="en-US" dirty="0"/>
              <a:t>Encapsulated organisms. </a:t>
            </a:r>
          </a:p>
          <a:p>
            <a:r>
              <a:rPr lang="en-US" i="1" dirty="0"/>
              <a:t>S. pneumonia, H. influenza, N. meningitides</a:t>
            </a:r>
            <a:r>
              <a:rPr lang="en-US" dirty="0"/>
              <a:t>. </a:t>
            </a:r>
          </a:p>
          <a:p>
            <a:r>
              <a:rPr lang="en-US" dirty="0"/>
              <a:t>Influenza, Malaria and other infections.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04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B9EF3-0BC1-EF2C-4B0C-789B8D865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CD8FA-7BFD-FEB5-082C-C012D9E14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b="1" dirty="0"/>
              <a:t>A 10- year old girl has sore throat. It is associated with fever. She had splenectomy for trauma 6 months ago. Her GCS is 10/15,  heart rate 120/min, blood pressure is 80/30 and temperature is 40 degree Celsius.  Which one of the following would be the likely causative organism? </a:t>
            </a:r>
          </a:p>
          <a:p>
            <a:pPr marL="457200" indent="-457200">
              <a:buFont typeface="+mj-lt"/>
              <a:buAutoNum type="alphaLcParenR"/>
            </a:pPr>
            <a:r>
              <a:rPr lang="en-US" i="1" dirty="0"/>
              <a:t>H. </a:t>
            </a:r>
            <a:r>
              <a:rPr lang="en-US" i="1" dirty="0" err="1"/>
              <a:t>influenzae</a:t>
            </a:r>
            <a:r>
              <a:rPr lang="en-US" i="1" dirty="0"/>
              <a:t>. </a:t>
            </a:r>
          </a:p>
          <a:p>
            <a:pPr marL="457200" indent="-457200">
              <a:buFont typeface="+mj-lt"/>
              <a:buAutoNum type="alphaLcParenR"/>
            </a:pPr>
            <a:r>
              <a:rPr lang="en-US" i="1" dirty="0"/>
              <a:t>L. </a:t>
            </a:r>
            <a:r>
              <a:rPr lang="en-US" i="1" dirty="0" err="1"/>
              <a:t>monocytogenes</a:t>
            </a:r>
            <a:r>
              <a:rPr lang="en-US" i="1" dirty="0"/>
              <a:t>.  </a:t>
            </a:r>
          </a:p>
          <a:p>
            <a:pPr marL="457200" indent="-457200">
              <a:buFont typeface="+mj-lt"/>
              <a:buAutoNum type="alphaLcParenR"/>
            </a:pPr>
            <a:r>
              <a:rPr lang="en-US" i="1" dirty="0"/>
              <a:t>N. meningitides. </a:t>
            </a:r>
          </a:p>
          <a:p>
            <a:pPr marL="457200" indent="-457200">
              <a:buFont typeface="+mj-lt"/>
              <a:buAutoNum type="alphaLcParenR"/>
            </a:pPr>
            <a:r>
              <a:rPr lang="en-US" i="1" dirty="0"/>
              <a:t>S. aureus. </a:t>
            </a:r>
          </a:p>
          <a:p>
            <a:pPr marL="457200" indent="-457200">
              <a:buFont typeface="+mj-lt"/>
              <a:buAutoNum type="alphaLcParenR"/>
            </a:pPr>
            <a:r>
              <a:rPr lang="en-US" i="1" dirty="0"/>
              <a:t>S. pneumonia. </a:t>
            </a:r>
          </a:p>
          <a:p>
            <a:pPr marL="457200" indent="-457200">
              <a:buFont typeface="+mj-lt"/>
              <a:buAutoNum type="alphaLcParenR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946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01E77-B67F-A516-97AD-9E4D70BDD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sz="2000" dirty="0"/>
            </a:br>
            <a:r>
              <a:rPr lang="en-US" sz="2000" dirty="0"/>
              <a:t>Prevention of overwhelming post-splenectomy infections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9E607-489D-50DC-B3E9-D61D661FF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Avoiding splenectomy.</a:t>
            </a:r>
          </a:p>
          <a:p>
            <a:r>
              <a:rPr lang="en-US" dirty="0"/>
              <a:t>Splenic preservation. </a:t>
            </a:r>
          </a:p>
          <a:p>
            <a:r>
              <a:rPr lang="en-US" dirty="0"/>
              <a:t>Vaccination.</a:t>
            </a:r>
          </a:p>
          <a:p>
            <a:r>
              <a:rPr lang="en-US" dirty="0"/>
              <a:t>Prophylactic antibiotics.  </a:t>
            </a:r>
          </a:p>
          <a:p>
            <a:r>
              <a:rPr lang="en-US" dirty="0"/>
              <a:t>High index of suspicion. </a:t>
            </a:r>
          </a:p>
          <a:p>
            <a:r>
              <a:rPr lang="en-US" dirty="0"/>
              <a:t>Timeous intervention.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847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Splenic preservation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Non-operative management.</a:t>
            </a:r>
          </a:p>
          <a:p>
            <a:pPr>
              <a:lnSpc>
                <a:spcPct val="150000"/>
              </a:lnSpc>
            </a:pPr>
            <a:r>
              <a:rPr lang="en-US" dirty="0"/>
              <a:t>Splenic artery embolization. 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Splenorrhaphy</a:t>
            </a:r>
            <a:r>
              <a:rPr lang="en-US" dirty="0"/>
              <a:t>. </a:t>
            </a:r>
          </a:p>
          <a:p>
            <a:pPr>
              <a:lnSpc>
                <a:spcPct val="150000"/>
              </a:lnSpc>
            </a:pPr>
            <a:r>
              <a:rPr lang="en-US" dirty="0"/>
              <a:t>Partial splenectomy.</a:t>
            </a:r>
          </a:p>
          <a:p>
            <a:pPr>
              <a:lnSpc>
                <a:spcPct val="150000"/>
              </a:lnSpc>
            </a:pPr>
            <a:r>
              <a:rPr lang="en-US" dirty="0"/>
              <a:t>Subtotal splenectomy.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02696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88A9-A20A-E31F-7A4C-D7C646E46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sz="2400" dirty="0"/>
            </a:br>
            <a:r>
              <a:rPr lang="en-US" sz="2400" dirty="0"/>
              <a:t>Partial or subtotal splenectomy and embolization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89196-AC13-AF11-DAAC-20B2ECA78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Which one of the following would be the LEAST appropriate indication for partial, subtotal splenectomy or splenic artery embolization?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Grads IV splenic injury.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err="1"/>
              <a:t>Haemagngioma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Hereditary spherocytosis. 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Idiopathic thrombocytopenic purpura. 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Portal hypertension with </a:t>
            </a:r>
            <a:r>
              <a:rPr lang="en-US" dirty="0" err="1"/>
              <a:t>hypersplenism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Splenic metastasis.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313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44EE7-8195-4808-6908-698D00CBD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and subtotal splenectomy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9295A-6539-B46B-4A5E-51424DF8A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Trauma or partial rupture.</a:t>
            </a:r>
          </a:p>
          <a:p>
            <a:r>
              <a:rPr lang="en-US" dirty="0"/>
              <a:t>Cysts (including hydatid cyst). </a:t>
            </a:r>
          </a:p>
          <a:p>
            <a:r>
              <a:rPr lang="en-US" dirty="0" err="1"/>
              <a:t>Haematolytic</a:t>
            </a:r>
            <a:r>
              <a:rPr lang="en-US" dirty="0"/>
              <a:t> conditions. </a:t>
            </a:r>
          </a:p>
          <a:p>
            <a:r>
              <a:rPr lang="en-US" dirty="0"/>
              <a:t>Benign </a:t>
            </a:r>
            <a:r>
              <a:rPr lang="en-US" dirty="0" err="1"/>
              <a:t>tumours</a:t>
            </a:r>
            <a:r>
              <a:rPr lang="en-US" dirty="0"/>
              <a:t>. </a:t>
            </a:r>
          </a:p>
          <a:p>
            <a:r>
              <a:rPr lang="en-US" dirty="0"/>
              <a:t>Primary and metastatic conditions.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618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87050-91AC-0878-8112-A5B21E313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Trauma: vaccination Appropriate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B3E9E-7019-4928-5492-E2C88D76B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When is the most appropriate time to administer polyvalent vaccines to prevent OPSI following splenectomy?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&lt;12 hours.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12-24 hours. 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25-36 hours. 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37-48 hours. 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&gt;48 hours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694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1E84C-2BFE-B80B-71A0-08826DC12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185" y="-5147804"/>
            <a:ext cx="9603275" cy="1049235"/>
          </a:xfrm>
        </p:spPr>
        <p:txBody>
          <a:bodyPr/>
          <a:lstStyle/>
          <a:p>
            <a:r>
              <a:rPr lang="en-US" dirty="0"/>
              <a:t>Elective: appropriate time for administration of vaccine preoperative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454ED-2510-066B-A967-75147CE00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/>
              <a:t>When would be the most appropriate time to administer the first vaccination against S pneumonia, H influenza and N meningitides to a patient scheduled for elective splenectomy?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&lt;1 week.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1 week. 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2 weeks. 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&gt; 2 weeks.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037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 of Anatomy of splenic artery</a:t>
            </a:r>
            <a:endParaRPr lang="en-Z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FE44A2-1942-4C70-8BE7-871A80A44E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07237" y="1864195"/>
            <a:ext cx="4147615" cy="3595278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BB4F6FD-15C7-46B9-8330-A88938C8DE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47800" y="1864195"/>
            <a:ext cx="4645025" cy="35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994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Thank you.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8763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Splenic ligaments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err="1"/>
              <a:t>Phrenicolineal</a:t>
            </a:r>
            <a:r>
              <a:rPr lang="en-US" dirty="0"/>
              <a:t>.</a:t>
            </a:r>
          </a:p>
          <a:p>
            <a:pPr>
              <a:lnSpc>
                <a:spcPct val="200000"/>
              </a:lnSpc>
            </a:pPr>
            <a:r>
              <a:rPr lang="en-US" dirty="0" err="1"/>
              <a:t>Splenocolic</a:t>
            </a:r>
            <a:r>
              <a:rPr lang="en-US" dirty="0"/>
              <a:t>.</a:t>
            </a:r>
          </a:p>
          <a:p>
            <a:pPr>
              <a:lnSpc>
                <a:spcPct val="200000"/>
              </a:lnSpc>
            </a:pPr>
            <a:r>
              <a:rPr lang="en-US" dirty="0" err="1"/>
              <a:t>Splenorenal</a:t>
            </a:r>
            <a:r>
              <a:rPr lang="en-US" dirty="0"/>
              <a:t>.</a:t>
            </a:r>
          </a:p>
          <a:p>
            <a:pPr>
              <a:lnSpc>
                <a:spcPct val="200000"/>
              </a:lnSpc>
            </a:pPr>
            <a:r>
              <a:rPr lang="en-US" dirty="0" err="1"/>
              <a:t>Gastrosplenic</a:t>
            </a:r>
            <a:r>
              <a:rPr lang="en-US" dirty="0"/>
              <a:t>.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5550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Accessory spleen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Splenic hilum (75%).</a:t>
            </a:r>
          </a:p>
          <a:p>
            <a:endParaRPr lang="en-US" dirty="0"/>
          </a:p>
          <a:p>
            <a:r>
              <a:rPr lang="en-US" dirty="0"/>
              <a:t>Tail of pancreas.</a:t>
            </a:r>
          </a:p>
          <a:p>
            <a:endParaRPr lang="en-US" dirty="0"/>
          </a:p>
          <a:p>
            <a:r>
              <a:rPr lang="en-US" dirty="0"/>
              <a:t>Splenic ligaments.</a:t>
            </a:r>
          </a:p>
          <a:p>
            <a:endParaRPr lang="en-US" dirty="0"/>
          </a:p>
          <a:p>
            <a:r>
              <a:rPr lang="en-US" dirty="0"/>
              <a:t>Greater </a:t>
            </a:r>
            <a:r>
              <a:rPr lang="en-US" dirty="0" err="1"/>
              <a:t>omentum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Mesentry</a:t>
            </a:r>
            <a:r>
              <a:rPr lang="en-US" dirty="0"/>
              <a:t>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23639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Surgical relevance of anatomy of splenic artery and ligaments</a:t>
            </a:r>
            <a:endParaRPr lang="en-ZA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Iatrogenic injury during abdominal injury.</a:t>
            </a:r>
          </a:p>
          <a:p>
            <a:endParaRPr lang="en-US" dirty="0"/>
          </a:p>
          <a:p>
            <a:r>
              <a:rPr lang="en-US" b="1" dirty="0"/>
              <a:t>Splenectomy approach for trauma versus elective (posterior versus anterior approach).</a:t>
            </a:r>
          </a:p>
          <a:p>
            <a:endParaRPr lang="en-US" dirty="0"/>
          </a:p>
          <a:p>
            <a:r>
              <a:rPr lang="en-US" b="1" dirty="0"/>
              <a:t>Splenic preservation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Arterial embolization.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Partial or subtotal splenectomy.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r>
              <a:rPr lang="en-US" b="1" dirty="0"/>
              <a:t>Outcome of splenectomy for ITP. 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56719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Splenectomy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01988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C4F43-EB2A-8816-2D05-30B78F8F3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Absolute indications for splenectomy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74BC4-074F-8099-ECAA-0A8017460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Abscess. </a:t>
            </a:r>
          </a:p>
          <a:p>
            <a:endParaRPr lang="en-US" dirty="0"/>
          </a:p>
          <a:p>
            <a:r>
              <a:rPr lang="en-US" dirty="0"/>
              <a:t>Aneurysm of splenic artery. </a:t>
            </a:r>
          </a:p>
          <a:p>
            <a:endParaRPr lang="en-US" dirty="0"/>
          </a:p>
          <a:p>
            <a:r>
              <a:rPr lang="en-US" dirty="0"/>
              <a:t>Malignancy. </a:t>
            </a:r>
          </a:p>
          <a:p>
            <a:endParaRPr lang="en-US" dirty="0"/>
          </a:p>
          <a:p>
            <a:r>
              <a:rPr lang="en-US" dirty="0"/>
              <a:t>Trauma with </a:t>
            </a:r>
            <a:r>
              <a:rPr lang="en-US" dirty="0" err="1"/>
              <a:t>haemodynamic</a:t>
            </a:r>
            <a:r>
              <a:rPr lang="en-US" dirty="0"/>
              <a:t> instability.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264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2FF8-C8B7-82CC-3307-0EEBBC731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indications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6B8C4-FFB7-8A86-1CFC-6DB2C93AF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Everything else is relative.  </a:t>
            </a:r>
          </a:p>
        </p:txBody>
      </p:sp>
    </p:spTree>
    <p:extLst>
      <p:ext uri="{BB962C8B-B14F-4D97-AF65-F5344CB8AC3E}">
        <p14:creationId xmlns:p14="http://schemas.microsoft.com/office/powerpoint/2010/main" val="266327150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666</Words>
  <Application>Microsoft Office PowerPoint</Application>
  <PresentationFormat>Widescreen</PresentationFormat>
  <Paragraphs>165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Gallery</vt:lpstr>
      <vt:lpstr>Splenic preservation and indications for splenectomy Assa fcs senior registrars tutorial</vt:lpstr>
      <vt:lpstr>Key topics</vt:lpstr>
      <vt:lpstr>Variation of Anatomy of splenic artery</vt:lpstr>
      <vt:lpstr>Splenic ligaments</vt:lpstr>
      <vt:lpstr>Accessory spleen</vt:lpstr>
      <vt:lpstr>Surgical relevance of anatomy of splenic artery and ligaments</vt:lpstr>
      <vt:lpstr>PowerPoint Presentation</vt:lpstr>
      <vt:lpstr>Absolute indications for splenectomy </vt:lpstr>
      <vt:lpstr>Relative indications</vt:lpstr>
      <vt:lpstr>splenectomy for trauma</vt:lpstr>
      <vt:lpstr>PowerPoint Presentation</vt:lpstr>
      <vt:lpstr>PowerPoint Presentation</vt:lpstr>
      <vt:lpstr>PowerPoint Presentation</vt:lpstr>
      <vt:lpstr>Conduct of splenectomy for trauma</vt:lpstr>
      <vt:lpstr>PowerPoint Presentation</vt:lpstr>
      <vt:lpstr>PowerPoint Presentation</vt:lpstr>
      <vt:lpstr>PowerPoint Presentation</vt:lpstr>
      <vt:lpstr>Peculiarity of Splenectomy for immune thrombocytopenic purpura</vt:lpstr>
      <vt:lpstr>PowerPoint Presentation</vt:lpstr>
      <vt:lpstr>Splenectomy for portal hypertension</vt:lpstr>
      <vt:lpstr>Complications of splenectomy </vt:lpstr>
      <vt:lpstr>Overwhelming post splenectomy infection </vt:lpstr>
      <vt:lpstr>PowerPoint Presentation</vt:lpstr>
      <vt:lpstr> Prevention of overwhelming post-splenectomy infections </vt:lpstr>
      <vt:lpstr>Splenic preservation</vt:lpstr>
      <vt:lpstr> Partial or subtotal splenectomy and embolization</vt:lpstr>
      <vt:lpstr>Partial and subtotal splenectomy </vt:lpstr>
      <vt:lpstr>Trauma: vaccination Appropriate Time</vt:lpstr>
      <vt:lpstr>Elective: appropriate time for administration of vaccine preoperative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Indications for splenectomy and splenic preservation</dc:title>
  <dc:creator>THIFHELI LUVHENGO</dc:creator>
  <cp:lastModifiedBy>THIFHELI LUVHENGO</cp:lastModifiedBy>
  <cp:revision>30</cp:revision>
  <dcterms:created xsi:type="dcterms:W3CDTF">2025-01-11T07:58:45Z</dcterms:created>
  <dcterms:modified xsi:type="dcterms:W3CDTF">2025-01-16T06:57:31Z</dcterms:modified>
</cp:coreProperties>
</file>