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0" r:id="rId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6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4CAF2224-4EAD-4DAD-8E5C-5DFA69D60427}" type="datetimeFigureOut">
              <a:rPr lang="en-ZA" smtClean="0"/>
              <a:t>2015/11/20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537882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CAF2224-4EAD-4DAD-8E5C-5DFA69D60427}" type="datetimeFigureOut">
              <a:rPr lang="en-ZA" smtClean="0"/>
              <a:t>2015/11/20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20371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CAF2224-4EAD-4DAD-8E5C-5DFA69D60427}" type="datetimeFigureOut">
              <a:rPr lang="en-ZA" smtClean="0"/>
              <a:t>2015/11/20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791951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CAF2224-4EAD-4DAD-8E5C-5DFA69D60427}" type="datetimeFigureOut">
              <a:rPr lang="en-ZA" smtClean="0"/>
              <a:t>2015/11/20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209291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AF2224-4EAD-4DAD-8E5C-5DFA69D60427}" type="datetimeFigureOut">
              <a:rPr lang="en-ZA" smtClean="0"/>
              <a:t>2015/11/20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45819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4CAF2224-4EAD-4DAD-8E5C-5DFA69D60427}" type="datetimeFigureOut">
              <a:rPr lang="en-ZA" smtClean="0"/>
              <a:t>2015/11/20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1388919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4CAF2224-4EAD-4DAD-8E5C-5DFA69D60427}" type="datetimeFigureOut">
              <a:rPr lang="en-ZA" smtClean="0"/>
              <a:t>2015/11/20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1630306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4CAF2224-4EAD-4DAD-8E5C-5DFA69D60427}" type="datetimeFigureOut">
              <a:rPr lang="en-ZA" smtClean="0"/>
              <a:t>2015/11/20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1669001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F2224-4EAD-4DAD-8E5C-5DFA69D60427}" type="datetimeFigureOut">
              <a:rPr lang="en-ZA" smtClean="0"/>
              <a:t>2015/11/20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2436617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F2224-4EAD-4DAD-8E5C-5DFA69D60427}" type="datetimeFigureOut">
              <a:rPr lang="en-ZA" smtClean="0"/>
              <a:t>2015/11/20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418474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F2224-4EAD-4DAD-8E5C-5DFA69D60427}" type="datetimeFigureOut">
              <a:rPr lang="en-ZA" smtClean="0"/>
              <a:t>2015/11/20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4E6A1DC-252E-44EE-911C-E612296A0155}" type="slidenum">
              <a:rPr lang="en-ZA" smtClean="0"/>
              <a:t>‹#›</a:t>
            </a:fld>
            <a:endParaRPr lang="en-ZA"/>
          </a:p>
        </p:txBody>
      </p:sp>
    </p:spTree>
    <p:extLst>
      <p:ext uri="{BB962C8B-B14F-4D97-AF65-F5344CB8AC3E}">
        <p14:creationId xmlns:p14="http://schemas.microsoft.com/office/powerpoint/2010/main" val="207441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F2224-4EAD-4DAD-8E5C-5DFA69D60427}" type="datetimeFigureOut">
              <a:rPr lang="en-ZA" smtClean="0"/>
              <a:t>2015/11/20</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6A1DC-252E-44EE-911C-E612296A0155}" type="slidenum">
              <a:rPr lang="en-ZA" smtClean="0"/>
              <a:t>‹#›</a:t>
            </a:fld>
            <a:endParaRPr lang="en-ZA"/>
          </a:p>
        </p:txBody>
      </p:sp>
    </p:spTree>
    <p:extLst>
      <p:ext uri="{BB962C8B-B14F-4D97-AF65-F5344CB8AC3E}">
        <p14:creationId xmlns:p14="http://schemas.microsoft.com/office/powerpoint/2010/main" val="492441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gif"/></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www.google.co.za/url?sa=i&amp;rct=j&amp;q=&amp;esrc=s&amp;frm=1&amp;source=images&amp;cd=&amp;cad=rja&amp;uact=8&amp;ved=0CAcQjRw&amp;url=http://pixgood.com/laparoscopic-appendectomy-port-placement.html&amp;ei=PzhrVMisN9ivaaHogJAN&amp;bvm=bv.79908130,d.d2s&amp;psig=AFQjCNFDyCuOuGD6h_O3Ti2gYw6e1YALgg&amp;ust=1416399251315145" TargetMode="External"/><Relationship Id="rId7"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google.co.za/url?sa=i&amp;rct=j&amp;q=&amp;esrc=s&amp;frm=1&amp;source=images&amp;cd=&amp;cad=rja&amp;uact=8&amp;ved=0CAcQjRw&amp;url=http://anythingsicansay.blogspot.com/2008/07/keyhole-surgery-for-kids.html&amp;ei=hTtrVJKdOs73avT4gpAI&amp;bvm=bv.79908130,d.d2s&amp;psig=AFQjCNFDyCuOuGD6h_O3Ti2gYw6e1YALgg&amp;ust=1416399251315145" TargetMode="External"/><Relationship Id="rId5" Type="http://schemas.openxmlformats.org/officeDocument/2006/relationships/image" Target="../media/image11.pn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27093" y="0"/>
            <a:ext cx="9144000" cy="695739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5"/>
          <p:cNvSpPr>
            <a:spLocks noGrp="1"/>
          </p:cNvSpPr>
          <p:nvPr>
            <p:ph type="ctrTitle"/>
          </p:nvPr>
        </p:nvSpPr>
        <p:spPr>
          <a:xfrm>
            <a:off x="179512" y="260648"/>
            <a:ext cx="8568952" cy="1944216"/>
          </a:xfrm>
        </p:spPr>
        <p:txBody>
          <a:bodyPr>
            <a:normAutofit fontScale="90000"/>
            <a:scene3d>
              <a:camera prst="orthographicFront"/>
              <a:lightRig rig="balanced" dir="t">
                <a:rot lat="0" lon="0" rev="2100000"/>
              </a:lightRig>
            </a:scene3d>
            <a:sp3d extrusionH="57150" prstMaterial="metal">
              <a:bevelT w="38100" h="25400"/>
              <a:contourClr>
                <a:schemeClr val="bg2"/>
              </a:contourClr>
            </a:sp3d>
          </a:bodyPr>
          <a:lstStyle/>
          <a:p>
            <a:r>
              <a:rPr lang="en-ZA" sz="8800" b="1" dirty="0" smtClean="0">
                <a:ln w="50800"/>
                <a:solidFill>
                  <a:schemeClr val="accent3">
                    <a:lumMod val="50000"/>
                  </a:schemeClr>
                </a:solidFill>
              </a:rPr>
              <a:t>4</a:t>
            </a:r>
            <a:r>
              <a:rPr lang="en-ZA" sz="8800" b="1" baseline="30000" dirty="0" smtClean="0">
                <a:ln w="50800"/>
                <a:solidFill>
                  <a:schemeClr val="accent3">
                    <a:lumMod val="50000"/>
                  </a:schemeClr>
                </a:solidFill>
              </a:rPr>
              <a:t>th</a:t>
            </a:r>
            <a:r>
              <a:rPr lang="en-ZA" sz="8800" b="1" dirty="0" smtClean="0">
                <a:ln w="50800"/>
                <a:solidFill>
                  <a:schemeClr val="accent3">
                    <a:lumMod val="50000"/>
                  </a:schemeClr>
                </a:solidFill>
              </a:rPr>
              <a:t> </a:t>
            </a:r>
            <a:r>
              <a:rPr lang="en-ZA" sz="8800" b="1" dirty="0" smtClean="0">
                <a:ln w="50800"/>
                <a:solidFill>
                  <a:schemeClr val="bg1">
                    <a:shade val="50000"/>
                  </a:schemeClr>
                </a:solidFill>
              </a:rPr>
              <a:t> T  TMAS </a:t>
            </a:r>
            <a:r>
              <a:rPr lang="en-ZA" sz="4000" b="1" dirty="0" smtClean="0">
                <a:ln w="50800"/>
                <a:solidFill>
                  <a:schemeClr val="bg1">
                    <a:shade val="50000"/>
                  </a:schemeClr>
                </a:solidFill>
              </a:rPr>
              <a:t/>
            </a:r>
            <a:br>
              <a:rPr lang="en-ZA" sz="4000" b="1" dirty="0" smtClean="0">
                <a:ln w="50800"/>
                <a:solidFill>
                  <a:schemeClr val="bg1">
                    <a:shade val="50000"/>
                  </a:schemeClr>
                </a:solidFill>
              </a:rPr>
            </a:br>
            <a:r>
              <a:rPr lang="en-ZA" sz="4000" b="1" dirty="0" smtClean="0">
                <a:ln w="50800"/>
                <a:solidFill>
                  <a:schemeClr val="bg1">
                    <a:shade val="50000"/>
                  </a:schemeClr>
                </a:solidFill>
              </a:rPr>
              <a:t>               SYMPOSIUM</a:t>
            </a:r>
            <a:endParaRPr lang="en-ZA" sz="7200" b="1" dirty="0">
              <a:ln w="50800"/>
              <a:solidFill>
                <a:schemeClr val="bg1">
                  <a:shade val="50000"/>
                </a:schemeClr>
              </a:solidFill>
            </a:endParaRPr>
          </a:p>
        </p:txBody>
      </p:sp>
      <p:sp>
        <p:nvSpPr>
          <p:cNvPr id="7" name="Subtitle 6"/>
          <p:cNvSpPr>
            <a:spLocks noGrp="1"/>
          </p:cNvSpPr>
          <p:nvPr>
            <p:ph type="subTitle" idx="1"/>
          </p:nvPr>
        </p:nvSpPr>
        <p:spPr>
          <a:xfrm>
            <a:off x="1316778" y="2348880"/>
            <a:ext cx="7071645" cy="2232248"/>
          </a:xfrm>
        </p:spPr>
        <p:txBody>
          <a:bodyPr>
            <a:normAutofit lnSpcReduction="10000"/>
          </a:bodyPr>
          <a:lstStyle/>
          <a:p>
            <a:r>
              <a:rPr lang="en-ZA" b="1" dirty="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04 DECEMBER 2015</a:t>
            </a:r>
          </a:p>
          <a:p>
            <a:r>
              <a:rPr lang="en-ZA" b="1" dirty="0" smtClean="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DEPARTMENT </a:t>
            </a:r>
            <a:r>
              <a:rPr lang="en-ZA" b="1" dirty="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OF GENERAL </a:t>
            </a:r>
            <a:r>
              <a:rPr lang="en-ZA" b="1" dirty="0" smtClean="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SURGERY</a:t>
            </a:r>
          </a:p>
          <a:p>
            <a:r>
              <a:rPr lang="en-ZA" b="1" dirty="0" smtClean="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LECTURE HALL S113</a:t>
            </a:r>
          </a:p>
          <a:p>
            <a:r>
              <a:rPr lang="en-ZA" b="1" dirty="0" smtClean="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rPr>
              <a:t>CLINICAL PATHOLOGY BUILDING </a:t>
            </a:r>
            <a:endParaRPr lang="en-ZA" b="1" dirty="0">
              <a:ln w="19050">
                <a:solidFill>
                  <a:schemeClr val="bg2">
                    <a:lumMod val="10000"/>
                  </a:schemeClr>
                </a:solidFill>
                <a:prstDash val="solid"/>
              </a:ln>
              <a:solidFill>
                <a:schemeClr val="tx1"/>
              </a:solidFill>
              <a:effectLst>
                <a:outerShdw blurRad="50000" dist="50800" dir="7500000" algn="tl">
                  <a:srgbClr val="000000">
                    <a:shade val="5000"/>
                    <a:alpha val="35000"/>
                  </a:srgbClr>
                </a:outerShdw>
              </a:effectLst>
            </a:endParaRPr>
          </a:p>
        </p:txBody>
      </p:sp>
      <p:sp>
        <p:nvSpPr>
          <p:cNvPr id="8" name="Pentagon 7"/>
          <p:cNvSpPr/>
          <p:nvPr/>
        </p:nvSpPr>
        <p:spPr>
          <a:xfrm>
            <a:off x="34912" y="5157192"/>
            <a:ext cx="4825119" cy="576064"/>
          </a:xfrm>
          <a:prstGeom prst="homePlate">
            <a:avLst/>
          </a:prstGeom>
        </p:spPr>
        <p:style>
          <a:lnRef idx="0">
            <a:schemeClr val="accent3"/>
          </a:lnRef>
          <a:fillRef idx="3">
            <a:schemeClr val="accent3"/>
          </a:fillRef>
          <a:effectRef idx="3">
            <a:schemeClr val="accent3"/>
          </a:effectRef>
          <a:fontRef idx="minor">
            <a:schemeClr val="lt1"/>
          </a:fontRef>
        </p:style>
        <p:txBody>
          <a:bodyPr rtlCol="0"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ZA" b="1" dirty="0" smtClean="0">
                <a:ln>
                  <a:solidFill>
                    <a:schemeClr val="accent3">
                      <a:lumMod val="50000"/>
                    </a:schemeClr>
                  </a:solidFill>
                </a:ln>
                <a:solidFill>
                  <a:schemeClr val="accent3"/>
                </a:solidFill>
              </a:rPr>
              <a:t>THEME:  SPECTACULAR LAPAROSCOPIC CASES </a:t>
            </a:r>
            <a:endParaRPr lang="en-ZA" b="1" dirty="0">
              <a:ln>
                <a:solidFill>
                  <a:schemeClr val="accent3">
                    <a:lumMod val="50000"/>
                  </a:schemeClr>
                </a:solidFill>
              </a:ln>
              <a:solidFill>
                <a:schemeClr val="accent3"/>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8221" y="731920"/>
            <a:ext cx="593251" cy="558354"/>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912" y="6354012"/>
            <a:ext cx="1216558" cy="42804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6278626"/>
            <a:ext cx="1296144" cy="59784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rotWithShape="1">
          <a:blip r:embed="rId6">
            <a:extLst>
              <a:ext uri="{28A0092B-C50C-407E-A947-70E740481C1C}">
                <a14:useLocalDpi xmlns:a14="http://schemas.microsoft.com/office/drawing/2010/main" val="0"/>
              </a:ext>
            </a:extLst>
          </a:blip>
          <a:srcRect t="31075" b="34079"/>
          <a:stretch/>
        </p:blipFill>
        <p:spPr bwMode="auto">
          <a:xfrm>
            <a:off x="2640117" y="6323766"/>
            <a:ext cx="1584176" cy="53423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rotWithShape="1">
          <a:blip r:embed="rId7">
            <a:extLst>
              <a:ext uri="{28A0092B-C50C-407E-A947-70E740481C1C}">
                <a14:useLocalDpi xmlns:a14="http://schemas.microsoft.com/office/drawing/2010/main" val="0"/>
              </a:ext>
            </a:extLst>
          </a:blip>
          <a:srcRect t="32476" b="34439"/>
          <a:stretch/>
        </p:blipFill>
        <p:spPr bwMode="auto">
          <a:xfrm>
            <a:off x="4304846" y="6354012"/>
            <a:ext cx="1524000" cy="50420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96661" y="404664"/>
            <a:ext cx="1203960" cy="1303020"/>
          </a:xfrm>
          <a:prstGeom prst="rect">
            <a:avLst/>
          </a:prstGeom>
          <a:noFill/>
        </p:spPr>
      </p:pic>
      <p:pic>
        <p:nvPicPr>
          <p:cNvPr id="2" name="Picture 2" descr="http://www.sasci.co.za/cache/ce_cache/made/surgical_180_69_s.g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6837" y="6299370"/>
            <a:ext cx="1415995" cy="577096"/>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Image result for systagenix"/>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sp>
        <p:nvSpPr>
          <p:cNvPr id="4" name="AutoShape 6" descr="Image result for systagenix"/>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sp>
        <p:nvSpPr>
          <p:cNvPr id="5" name="AutoShape 8" descr="Image result for systagenix"/>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pic>
        <p:nvPicPr>
          <p:cNvPr id="9" name="Picture 10" descr="http://www.systagenix.co.za/media/originals/20140903-121504-766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24328" y="6278626"/>
            <a:ext cx="1531369" cy="616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8922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04" y="-91964"/>
            <a:ext cx="9144000"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8" name="Picture 2" descr="https://encrypted-tbn1.gstatic.com/images?q=tbn:ANd9GcRF-_E5PPPIgvSVS1-pNY6wzeuXuN9Ec2Vg5JTbL6RwmnTjX-xC">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698228">
            <a:off x="87108" y="404063"/>
            <a:ext cx="1215882" cy="8322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921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46" y="4771881"/>
            <a:ext cx="1382949" cy="20149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Lst>
        </p:spPr>
      </p:pic>
      <p:pic>
        <p:nvPicPr>
          <p:cNvPr id="9221" name="Picture 5" descr="https://encrypted-tbn1.gstatic.com/images?q=tbn:ANd9GcSebg6nNzmSzP0vjbf828lt1azAwNSVqQEna72RoqjIH6k3TkisFQ">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6200000">
            <a:off x="-185513" y="2496290"/>
            <a:ext cx="1609086" cy="111716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9222"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0540" y="5707809"/>
            <a:ext cx="1538167" cy="10790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10"/>
          <p:cNvSpPr>
            <a:spLocks noGrp="1"/>
          </p:cNvSpPr>
          <p:nvPr>
            <p:ph idx="1"/>
          </p:nvPr>
        </p:nvSpPr>
        <p:spPr>
          <a:xfrm>
            <a:off x="1259632" y="116632"/>
            <a:ext cx="7704856" cy="6366565"/>
          </a:xfrm>
        </p:spPr>
        <p:txBody>
          <a:bodyPr>
            <a:normAutofit fontScale="92500" lnSpcReduction="10000"/>
          </a:bodyPr>
          <a:lstStyle/>
          <a:p>
            <a:pPr marL="0" indent="0">
              <a:buNone/>
            </a:pPr>
            <a:r>
              <a:rPr lang="en-ZA" sz="1800" b="1" u="sng" dirty="0" smtClean="0">
                <a:solidFill>
                  <a:schemeClr val="accent3">
                    <a:lumMod val="50000"/>
                  </a:schemeClr>
                </a:solidFill>
              </a:rPr>
              <a:t>Workshop  description</a:t>
            </a:r>
          </a:p>
          <a:p>
            <a:pPr marL="0" indent="0">
              <a:buNone/>
            </a:pPr>
            <a:endParaRPr lang="en-ZA" sz="1800" b="1" u="sng" dirty="0" smtClean="0">
              <a:solidFill>
                <a:schemeClr val="accent3">
                  <a:lumMod val="50000"/>
                </a:schemeClr>
              </a:solidFill>
            </a:endParaRPr>
          </a:p>
          <a:p>
            <a:pPr>
              <a:buFont typeface="Courier New" panose="02070309020205020404" pitchFamily="49" charset="0"/>
              <a:buChar char="o"/>
            </a:pPr>
            <a:r>
              <a:rPr lang="en-ZA" sz="1600" b="1" i="1" dirty="0" smtClean="0">
                <a:solidFill>
                  <a:schemeClr val="accent3">
                    <a:lumMod val="50000"/>
                  </a:schemeClr>
                </a:solidFill>
              </a:rPr>
              <a:t>This is  an intensive 1 day interactive symposium with very experienced faculty in laparoscopic surgery . Tricks  of laparoscopic surgery are discussed in detail.  This years theme is “Spectacular cases in laparoscopic surgery.”</a:t>
            </a:r>
          </a:p>
          <a:p>
            <a:pPr>
              <a:buFont typeface="Courier New" panose="02070309020205020404" pitchFamily="49" charset="0"/>
              <a:buChar char="o"/>
            </a:pPr>
            <a:endParaRPr lang="en-ZA" sz="1600" b="1" i="1" dirty="0">
              <a:solidFill>
                <a:schemeClr val="accent3">
                  <a:lumMod val="50000"/>
                </a:schemeClr>
              </a:solidFill>
            </a:endParaRPr>
          </a:p>
          <a:p>
            <a:pPr marL="0" indent="0">
              <a:buNone/>
            </a:pPr>
            <a:r>
              <a:rPr lang="en-ZA" sz="1600" b="1" i="1" u="sng" dirty="0" smtClean="0">
                <a:solidFill>
                  <a:schemeClr val="accent3">
                    <a:lumMod val="50000"/>
                  </a:schemeClr>
                </a:solidFill>
              </a:rPr>
              <a:t>Organised</a:t>
            </a:r>
          </a:p>
          <a:p>
            <a:pPr>
              <a:buFont typeface="Courier New" panose="02070309020205020404" pitchFamily="49" charset="0"/>
              <a:buChar char="o"/>
            </a:pPr>
            <a:r>
              <a:rPr lang="en-ZA" sz="1600" b="1" i="1" dirty="0" smtClean="0">
                <a:solidFill>
                  <a:schemeClr val="accent3">
                    <a:lumMod val="50000"/>
                  </a:schemeClr>
                </a:solidFill>
              </a:rPr>
              <a:t>The symposium  is organised by the department of surgery division of minimal access surgery of the </a:t>
            </a:r>
            <a:r>
              <a:rPr lang="en-ZA" sz="1600" b="1" i="1" dirty="0" err="1" smtClean="0">
                <a:solidFill>
                  <a:schemeClr val="accent3">
                    <a:lumMod val="50000"/>
                  </a:schemeClr>
                </a:solidFill>
              </a:rPr>
              <a:t>Sefako</a:t>
            </a:r>
            <a:r>
              <a:rPr lang="en-ZA" sz="1600" b="1" i="1" dirty="0" smtClean="0">
                <a:solidFill>
                  <a:schemeClr val="accent3">
                    <a:lumMod val="50000"/>
                  </a:schemeClr>
                </a:solidFill>
              </a:rPr>
              <a:t> </a:t>
            </a:r>
            <a:r>
              <a:rPr lang="en-ZA" sz="1600" b="1" i="1" dirty="0" err="1" smtClean="0">
                <a:solidFill>
                  <a:schemeClr val="accent3">
                    <a:lumMod val="50000"/>
                  </a:schemeClr>
                </a:solidFill>
              </a:rPr>
              <a:t>Makgatho</a:t>
            </a:r>
            <a:r>
              <a:rPr lang="en-ZA" sz="1600" b="1" i="1" dirty="0" smtClean="0">
                <a:solidFill>
                  <a:schemeClr val="accent3">
                    <a:lumMod val="50000"/>
                  </a:schemeClr>
                </a:solidFill>
              </a:rPr>
              <a:t> Health Sciences University.</a:t>
            </a:r>
          </a:p>
          <a:p>
            <a:pPr>
              <a:buFont typeface="Courier New" panose="02070309020205020404" pitchFamily="49" charset="0"/>
              <a:buChar char="o"/>
            </a:pPr>
            <a:endParaRPr lang="en-ZA" sz="1600" b="1" i="1" dirty="0">
              <a:solidFill>
                <a:schemeClr val="accent3">
                  <a:lumMod val="50000"/>
                </a:schemeClr>
              </a:solidFill>
            </a:endParaRPr>
          </a:p>
          <a:p>
            <a:pPr marL="0" indent="0">
              <a:buNone/>
            </a:pPr>
            <a:r>
              <a:rPr lang="en-ZA" sz="1600" b="1" i="1" u="sng" dirty="0" smtClean="0">
                <a:solidFill>
                  <a:schemeClr val="accent3">
                    <a:lumMod val="50000"/>
                  </a:schemeClr>
                </a:solidFill>
              </a:rPr>
              <a:t>Objectives</a:t>
            </a:r>
            <a:endParaRPr lang="en-ZA" sz="1600" b="1" i="1" dirty="0" smtClean="0">
              <a:solidFill>
                <a:schemeClr val="accent3">
                  <a:lumMod val="50000"/>
                </a:schemeClr>
              </a:solidFill>
            </a:endParaRPr>
          </a:p>
          <a:p>
            <a:pPr>
              <a:buFont typeface="Courier New" panose="02070309020205020404" pitchFamily="49" charset="0"/>
              <a:buChar char="o"/>
            </a:pPr>
            <a:r>
              <a:rPr lang="en-ZA" sz="1600" b="1" i="1" dirty="0" smtClean="0">
                <a:solidFill>
                  <a:schemeClr val="accent3">
                    <a:lumMod val="50000"/>
                  </a:schemeClr>
                </a:solidFill>
              </a:rPr>
              <a:t>The objective of the symposium is to provide a program where skills in laparoscopic surgery are shared.  To avail experienced faculty to interact with the surgical community to highlight  and share surgical pearls in minimal access surgery.  The symposium seeks to advance the course of laparoscopic surgery in South Africa.</a:t>
            </a:r>
          </a:p>
          <a:p>
            <a:pPr>
              <a:buFont typeface="Courier New" panose="02070309020205020404" pitchFamily="49" charset="0"/>
              <a:buChar char="o"/>
            </a:pPr>
            <a:endParaRPr lang="en-ZA" sz="1600" b="1" i="1" dirty="0">
              <a:solidFill>
                <a:schemeClr val="accent3">
                  <a:lumMod val="50000"/>
                </a:schemeClr>
              </a:solidFill>
            </a:endParaRPr>
          </a:p>
          <a:p>
            <a:pPr>
              <a:buFont typeface="Courier New" panose="02070309020205020404" pitchFamily="49" charset="0"/>
              <a:buChar char="o"/>
            </a:pPr>
            <a:r>
              <a:rPr lang="en-ZA" sz="1600" b="1" i="1" dirty="0" smtClean="0">
                <a:solidFill>
                  <a:schemeClr val="accent3">
                    <a:lumMod val="50000"/>
                  </a:schemeClr>
                </a:solidFill>
              </a:rPr>
              <a:t>  </a:t>
            </a:r>
            <a:r>
              <a:rPr lang="en-ZA" sz="1600" b="1" i="1" u="sng" dirty="0" smtClean="0">
                <a:solidFill>
                  <a:schemeClr val="accent3">
                    <a:lumMod val="50000"/>
                  </a:schemeClr>
                </a:solidFill>
              </a:rPr>
              <a:t>Sponsors</a:t>
            </a:r>
          </a:p>
          <a:p>
            <a:pPr>
              <a:buFont typeface="Courier New" panose="02070309020205020404" pitchFamily="49" charset="0"/>
              <a:buChar char="o"/>
            </a:pPr>
            <a:r>
              <a:rPr lang="en-ZA" sz="1600" b="1" i="1" dirty="0" smtClean="0">
                <a:solidFill>
                  <a:schemeClr val="accent3">
                    <a:lumMod val="50000"/>
                  </a:schemeClr>
                </a:solidFill>
              </a:rPr>
              <a:t>Main sponsor :   </a:t>
            </a:r>
            <a:r>
              <a:rPr lang="en-ZA" sz="1600" b="1" i="1" dirty="0">
                <a:solidFill>
                  <a:schemeClr val="accent3">
                    <a:lumMod val="50000"/>
                  </a:schemeClr>
                </a:solidFill>
              </a:rPr>
              <a:t> </a:t>
            </a:r>
            <a:r>
              <a:rPr lang="en-ZA" sz="1600" b="1" i="1" dirty="0" err="1" smtClean="0">
                <a:solidFill>
                  <a:schemeClr val="accent3">
                    <a:lumMod val="50000"/>
                  </a:schemeClr>
                </a:solidFill>
              </a:rPr>
              <a:t>Sefako</a:t>
            </a:r>
            <a:r>
              <a:rPr lang="en-ZA" sz="1600" b="1" i="1" dirty="0" smtClean="0">
                <a:solidFill>
                  <a:schemeClr val="accent3">
                    <a:lumMod val="50000"/>
                  </a:schemeClr>
                </a:solidFill>
              </a:rPr>
              <a:t> </a:t>
            </a:r>
            <a:r>
              <a:rPr lang="en-ZA" sz="1600" b="1" i="1" dirty="0" err="1" smtClean="0">
                <a:solidFill>
                  <a:schemeClr val="accent3">
                    <a:lumMod val="50000"/>
                  </a:schemeClr>
                </a:solidFill>
              </a:rPr>
              <a:t>Makgatho</a:t>
            </a:r>
            <a:r>
              <a:rPr lang="en-ZA" sz="1600" b="1" i="1" dirty="0" smtClean="0">
                <a:solidFill>
                  <a:schemeClr val="accent3">
                    <a:lumMod val="50000"/>
                  </a:schemeClr>
                </a:solidFill>
              </a:rPr>
              <a:t> Health Sciences Department of General Surgery</a:t>
            </a:r>
          </a:p>
          <a:p>
            <a:pPr>
              <a:spcBef>
                <a:spcPts val="0"/>
              </a:spcBef>
              <a:buFont typeface="Courier New" panose="02070309020205020404" pitchFamily="49" charset="0"/>
              <a:buChar char="o"/>
            </a:pPr>
            <a:r>
              <a:rPr lang="en-ZA" sz="1600" b="1" i="1" dirty="0" smtClean="0">
                <a:solidFill>
                  <a:schemeClr val="accent3">
                    <a:lumMod val="50000"/>
                  </a:schemeClr>
                </a:solidFill>
              </a:rPr>
              <a:t>Other sponsors:  Karl </a:t>
            </a:r>
            <a:r>
              <a:rPr lang="en-ZA" sz="1600" b="1" i="1" dirty="0" err="1" smtClean="0">
                <a:solidFill>
                  <a:schemeClr val="accent3">
                    <a:lumMod val="50000"/>
                  </a:schemeClr>
                </a:solidFill>
              </a:rPr>
              <a:t>Storz</a:t>
            </a:r>
            <a:r>
              <a:rPr lang="en-ZA" sz="1600" b="1" i="1" dirty="0" smtClean="0">
                <a:solidFill>
                  <a:schemeClr val="accent3">
                    <a:lumMod val="50000"/>
                  </a:schemeClr>
                </a:solidFill>
              </a:rPr>
              <a:t> </a:t>
            </a: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Johnson &amp; Johnson (Ethicon)</a:t>
            </a: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BARD</a:t>
            </a: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a:t>
            </a:r>
            <a:r>
              <a:rPr lang="en-ZA" sz="1600" b="1" i="1" dirty="0" err="1" smtClean="0">
                <a:solidFill>
                  <a:schemeClr val="accent3">
                    <a:lumMod val="50000"/>
                  </a:schemeClr>
                </a:solidFill>
              </a:rPr>
              <a:t>Systagenix</a:t>
            </a:r>
            <a:endParaRPr lang="en-ZA" sz="1600" b="1" i="1" dirty="0" smtClean="0">
              <a:solidFill>
                <a:schemeClr val="accent3">
                  <a:lumMod val="50000"/>
                </a:schemeClr>
              </a:solidFill>
            </a:endParaRP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a:t>
            </a:r>
            <a:r>
              <a:rPr lang="en-ZA" sz="1600" b="1" i="1" dirty="0" err="1" smtClean="0">
                <a:solidFill>
                  <a:schemeClr val="accent3">
                    <a:lumMod val="50000"/>
                  </a:schemeClr>
                </a:solidFill>
              </a:rPr>
              <a:t>Convidien</a:t>
            </a:r>
            <a:endParaRPr lang="en-ZA" sz="1600" b="1" i="1" dirty="0" smtClean="0">
              <a:solidFill>
                <a:schemeClr val="accent3">
                  <a:lumMod val="50000"/>
                </a:schemeClr>
              </a:solidFill>
            </a:endParaRP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Surgical Innovations</a:t>
            </a:r>
          </a:p>
          <a:p>
            <a:pPr>
              <a:spcBef>
                <a:spcPts val="0"/>
              </a:spcBef>
              <a:buFont typeface="Courier New" panose="02070309020205020404" pitchFamily="49" charset="0"/>
              <a:buChar char="o"/>
            </a:pPr>
            <a:r>
              <a:rPr lang="en-ZA" sz="1600" b="1" i="1" dirty="0">
                <a:solidFill>
                  <a:schemeClr val="accent3">
                    <a:lumMod val="50000"/>
                  </a:schemeClr>
                </a:solidFill>
              </a:rPr>
              <a:t> </a:t>
            </a:r>
            <a:r>
              <a:rPr lang="en-ZA" sz="1600" b="1" i="1" dirty="0" smtClean="0">
                <a:solidFill>
                  <a:schemeClr val="accent3">
                    <a:lumMod val="50000"/>
                  </a:schemeClr>
                </a:solidFill>
              </a:rPr>
              <a:t>                             </a:t>
            </a:r>
            <a:r>
              <a:rPr lang="en-ZA" sz="1600" b="1" i="1" dirty="0" err="1" smtClean="0">
                <a:solidFill>
                  <a:schemeClr val="accent3">
                    <a:lumMod val="50000"/>
                  </a:schemeClr>
                </a:solidFill>
              </a:rPr>
              <a:t>Clinix</a:t>
            </a:r>
            <a:r>
              <a:rPr lang="en-ZA" sz="1600" b="1" i="1" dirty="0" smtClean="0">
                <a:solidFill>
                  <a:schemeClr val="accent3">
                    <a:lumMod val="50000"/>
                  </a:schemeClr>
                </a:solidFill>
              </a:rPr>
              <a:t> Health Group</a:t>
            </a:r>
          </a:p>
          <a:p>
            <a:pPr lvl="8">
              <a:spcBef>
                <a:spcPts val="0"/>
              </a:spcBef>
              <a:buFont typeface="Courier New" panose="02070309020205020404" pitchFamily="49" charset="0"/>
              <a:buChar char="o"/>
            </a:pPr>
            <a:endParaRPr lang="en-ZA" sz="400" b="1" i="1" dirty="0">
              <a:solidFill>
                <a:schemeClr val="accent3">
                  <a:lumMod val="50000"/>
                </a:schemeClr>
              </a:solidFill>
            </a:endParaRPr>
          </a:p>
        </p:txBody>
      </p:sp>
    </p:spTree>
    <p:extLst>
      <p:ext uri="{BB962C8B-B14F-4D97-AF65-F5344CB8AC3E}">
        <p14:creationId xmlns:p14="http://schemas.microsoft.com/office/powerpoint/2010/main" val="688329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Content Placeholder 4"/>
          <p:cNvGraphicFramePr>
            <a:graphicFrameLocks noGrp="1"/>
          </p:cNvGraphicFramePr>
          <p:nvPr>
            <p:ph idx="1"/>
            <p:extLst>
              <p:ext uri="{D42A27DB-BD31-4B8C-83A1-F6EECF244321}">
                <p14:modId xmlns:p14="http://schemas.microsoft.com/office/powerpoint/2010/main" val="2225519105"/>
              </p:ext>
            </p:extLst>
          </p:nvPr>
        </p:nvGraphicFramePr>
        <p:xfrm>
          <a:off x="323528" y="260648"/>
          <a:ext cx="8229600" cy="530384"/>
        </p:xfrm>
        <a:graphic>
          <a:graphicData uri="http://schemas.openxmlformats.org/drawingml/2006/table">
            <a:tbl>
              <a:tblPr firstRow="1" firstCol="1" bandRow="1">
                <a:tableStyleId>{5C22544A-7EE6-4342-B048-85BDC9FD1C3A}</a:tableStyleId>
              </a:tblPr>
              <a:tblGrid>
                <a:gridCol w="8229600"/>
              </a:tblGrid>
              <a:tr h="530384">
                <a:tc>
                  <a:txBody>
                    <a:bodyPr/>
                    <a:lstStyle/>
                    <a:p>
                      <a:pPr algn="ctr">
                        <a:lnSpc>
                          <a:spcPct val="115000"/>
                        </a:lnSpc>
                        <a:spcAft>
                          <a:spcPts val="0"/>
                        </a:spcAft>
                      </a:pPr>
                      <a:r>
                        <a:rPr lang="en-ZA" sz="1500" dirty="0">
                          <a:effectLst/>
                        </a:rPr>
                        <a:t>“</a:t>
                      </a:r>
                      <a:r>
                        <a:rPr lang="en-ZA" sz="1500" dirty="0" smtClean="0">
                          <a:effectLst/>
                        </a:rPr>
                        <a:t>T O T </a:t>
                      </a:r>
                      <a:r>
                        <a:rPr lang="en-ZA" sz="1500" dirty="0">
                          <a:effectLst/>
                        </a:rPr>
                        <a:t>MAS” Programme – </a:t>
                      </a:r>
                      <a:r>
                        <a:rPr lang="en-ZA" sz="1500" dirty="0" smtClean="0">
                          <a:effectLst/>
                        </a:rPr>
                        <a:t>04 December</a:t>
                      </a:r>
                      <a:r>
                        <a:rPr lang="en-ZA" sz="1500" baseline="0" dirty="0" smtClean="0">
                          <a:effectLst/>
                        </a:rPr>
                        <a:t> </a:t>
                      </a:r>
                      <a:r>
                        <a:rPr lang="en-ZA" sz="1500" dirty="0" smtClean="0">
                          <a:effectLst/>
                        </a:rPr>
                        <a:t>2015</a:t>
                      </a:r>
                      <a:endParaRPr lang="en-ZA" sz="900" dirty="0">
                        <a:effectLst/>
                      </a:endParaRPr>
                    </a:p>
                    <a:p>
                      <a:pPr algn="ctr">
                        <a:lnSpc>
                          <a:spcPct val="115000"/>
                        </a:lnSpc>
                        <a:spcAft>
                          <a:spcPts val="0"/>
                        </a:spcAft>
                      </a:pPr>
                      <a:r>
                        <a:rPr lang="en-ZA" sz="1500" dirty="0">
                          <a:effectLst/>
                        </a:rPr>
                        <a:t>Theme:  </a:t>
                      </a:r>
                      <a:r>
                        <a:rPr lang="en-ZA" sz="1500" dirty="0" smtClean="0">
                          <a:effectLst/>
                        </a:rPr>
                        <a:t>Spectacular</a:t>
                      </a:r>
                      <a:r>
                        <a:rPr lang="en-ZA" sz="1500" baseline="0" dirty="0" smtClean="0">
                          <a:effectLst/>
                        </a:rPr>
                        <a:t> Laparoscopic Cases</a:t>
                      </a:r>
                      <a:endParaRPr lang="en-ZA" sz="900" dirty="0">
                        <a:effectLst/>
                        <a:latin typeface="Calibri"/>
                        <a:ea typeface="Calibri"/>
                        <a:cs typeface="Times New Roman"/>
                      </a:endParaRPr>
                    </a:p>
                  </a:txBody>
                  <a:tcPr marL="57650" marR="57650" marT="0" marB="0">
                    <a:solidFill>
                      <a:schemeClr val="accent3">
                        <a:lumMod val="50000"/>
                      </a:schemeClr>
                    </a:solidFill>
                  </a:tcPr>
                </a:tc>
              </a:tr>
            </a:tbl>
          </a:graphicData>
        </a:graphic>
      </p:graphicFrame>
      <p:pic>
        <p:nvPicPr>
          <p:cNvPr id="7169" name="Picture 1" descr="imagesCAGUPWTO"/>
          <p:cNvPicPr>
            <a:picLocks noChangeAspect="1" noChangeArrowheads="1"/>
          </p:cNvPicPr>
          <p:nvPr/>
        </p:nvPicPr>
        <p:blipFill>
          <a:blip r:embed="rId3" cstate="print">
            <a:extLst>
              <a:ext uri="{28A0092B-C50C-407E-A947-70E740481C1C}">
                <a14:useLocalDpi xmlns:a14="http://schemas.microsoft.com/office/drawing/2010/main" val="0"/>
              </a:ext>
            </a:extLst>
          </a:blip>
          <a:srcRect l="24551" t="15985" r="24905" b="6848"/>
          <a:stretch>
            <a:fillRect/>
          </a:stretch>
        </p:blipFill>
        <p:spPr bwMode="auto">
          <a:xfrm>
            <a:off x="2807683" y="332656"/>
            <a:ext cx="166997" cy="150689"/>
          </a:xfrm>
          <a:prstGeom prst="ellipse">
            <a:avLst/>
          </a:prstGeom>
          <a:noFill/>
          <a:ln w="12700" algn="in">
            <a:solidFill>
              <a:srgbClr val="6666B3"/>
            </a:solidFill>
            <a:round/>
            <a:headEnd/>
            <a:tailEnd/>
          </a:ln>
          <a:effectLst>
            <a:outerShdw dist="99190" dir="3011666" algn="ctr" rotWithShape="0">
              <a:srgbClr val="000040">
                <a:alpha val="50000"/>
              </a:srgbClr>
            </a:outerShdw>
          </a:effectLst>
          <a:extLst>
            <a:ext uri="{909E8E84-426E-40DD-AFC4-6F175D3DCCD1}">
              <a14:hiddenFill xmlns:a14="http://schemas.microsoft.com/office/drawing/2010/main">
                <a:solidFill>
                  <a:srgbClr val="FFFFFF"/>
                </a:solidFill>
              </a14:hiddenFill>
            </a:ext>
          </a:extLst>
        </p:spPr>
      </p:pic>
      <p:graphicFrame>
        <p:nvGraphicFramePr>
          <p:cNvPr id="8" name="Table 7"/>
          <p:cNvGraphicFramePr>
            <a:graphicFrameLocks noGrp="1"/>
          </p:cNvGraphicFramePr>
          <p:nvPr>
            <p:extLst>
              <p:ext uri="{D42A27DB-BD31-4B8C-83A1-F6EECF244321}">
                <p14:modId xmlns:p14="http://schemas.microsoft.com/office/powerpoint/2010/main" val="2408343901"/>
              </p:ext>
            </p:extLst>
          </p:nvPr>
        </p:nvGraphicFramePr>
        <p:xfrm>
          <a:off x="755576" y="1124744"/>
          <a:ext cx="7518027" cy="5321681"/>
        </p:xfrm>
        <a:graphic>
          <a:graphicData uri="http://schemas.openxmlformats.org/drawingml/2006/table">
            <a:tbl>
              <a:tblPr firstRow="1" firstCol="1" bandRow="1">
                <a:tableStyleId>{69C7853C-536D-4A76-A0AE-DD22124D55A5}</a:tableStyleId>
              </a:tblPr>
              <a:tblGrid>
                <a:gridCol w="1170932"/>
                <a:gridCol w="2972121"/>
                <a:gridCol w="3374974"/>
              </a:tblGrid>
              <a:tr h="210312">
                <a:tc>
                  <a:txBody>
                    <a:bodyPr/>
                    <a:lstStyle/>
                    <a:p>
                      <a:pPr marL="90170">
                        <a:lnSpc>
                          <a:spcPct val="115000"/>
                        </a:lnSpc>
                        <a:spcAft>
                          <a:spcPts val="1000"/>
                        </a:spcAft>
                      </a:pPr>
                      <a:r>
                        <a:rPr lang="en-ZA" sz="1200" dirty="0">
                          <a:effectLst/>
                        </a:rPr>
                        <a:t>Time</a:t>
                      </a:r>
                      <a:endParaRPr lang="en-ZA" sz="1100" dirty="0">
                        <a:solidFill>
                          <a:schemeClr val="accent3">
                            <a:lumMod val="50000"/>
                          </a:schemeClr>
                        </a:solidFill>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a:effectLst/>
                        </a:rPr>
                        <a:t>Topic</a:t>
                      </a:r>
                      <a:endParaRPr lang="en-ZA" sz="1100" dirty="0">
                        <a:solidFill>
                          <a:schemeClr val="accent3">
                            <a:lumMod val="50000"/>
                          </a:schemeClr>
                        </a:solidFill>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a:effectLst/>
                        </a:rPr>
                        <a:t>Presenter</a:t>
                      </a:r>
                      <a:endParaRPr lang="en-ZA" sz="1100" dirty="0">
                        <a:solidFill>
                          <a:schemeClr val="accent3">
                            <a:lumMod val="50000"/>
                          </a:schemeClr>
                        </a:solidFill>
                        <a:effectLst/>
                        <a:latin typeface="Calibri"/>
                        <a:ea typeface="Calibri"/>
                        <a:cs typeface="Times New Roman"/>
                      </a:endParaRPr>
                    </a:p>
                  </a:txBody>
                  <a:tcPr marL="68580" marR="68580" marT="0" marB="0"/>
                </a:tc>
              </a:tr>
              <a:tr h="113665">
                <a:tc>
                  <a:txBody>
                    <a:bodyPr/>
                    <a:lstStyle/>
                    <a:p>
                      <a:pPr marL="90170">
                        <a:lnSpc>
                          <a:spcPct val="115000"/>
                        </a:lnSpc>
                        <a:spcAft>
                          <a:spcPts val="1000"/>
                        </a:spcAft>
                      </a:pPr>
                      <a:r>
                        <a:rPr lang="en-ZA" sz="1100" dirty="0" smtClean="0">
                          <a:effectLst/>
                        </a:rPr>
                        <a:t>07:15 </a:t>
                      </a:r>
                      <a:r>
                        <a:rPr lang="en-ZA" sz="1100" dirty="0">
                          <a:effectLst/>
                        </a:rPr>
                        <a:t>-  </a:t>
                      </a:r>
                      <a:r>
                        <a:rPr lang="en-ZA" sz="1100" dirty="0" smtClean="0">
                          <a:effectLst/>
                        </a:rPr>
                        <a:t>07:50 </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a:effectLst/>
                        </a:rPr>
                        <a:t>Registration</a:t>
                      </a:r>
                      <a:endParaRPr lang="en-ZA" sz="110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 </a:t>
                      </a:r>
                      <a:endParaRPr lang="en-ZA" sz="1100" dirty="0">
                        <a:effectLst/>
                        <a:latin typeface="Calibri"/>
                        <a:ea typeface="Calibri"/>
                        <a:cs typeface="Times New Roman"/>
                      </a:endParaRPr>
                    </a:p>
                  </a:txBody>
                  <a:tcPr marL="68580" marR="68580" marT="0" marB="0"/>
                </a:tc>
              </a:tr>
              <a:tr h="80645">
                <a:tc>
                  <a:txBody>
                    <a:bodyPr/>
                    <a:lstStyle/>
                    <a:p>
                      <a:pPr marL="90170">
                        <a:lnSpc>
                          <a:spcPct val="115000"/>
                        </a:lnSpc>
                        <a:spcAft>
                          <a:spcPts val="1000"/>
                        </a:spcAft>
                      </a:pPr>
                      <a:r>
                        <a:rPr lang="en-ZA" sz="1100" dirty="0" smtClean="0">
                          <a:effectLst/>
                        </a:rPr>
                        <a:t>07:50 </a:t>
                      </a:r>
                      <a:r>
                        <a:rPr lang="en-ZA" sz="1100" dirty="0">
                          <a:effectLst/>
                        </a:rPr>
                        <a:t>– </a:t>
                      </a:r>
                      <a:r>
                        <a:rPr lang="en-ZA" sz="1100" dirty="0" smtClean="0">
                          <a:effectLst/>
                        </a:rPr>
                        <a:t>07:55  </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Welcome </a:t>
                      </a:r>
                      <a:r>
                        <a:rPr lang="en-ZA" sz="1100" dirty="0" smtClean="0">
                          <a:effectLst/>
                        </a:rPr>
                        <a:t>of all delegates</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HOD:  Prof </a:t>
                      </a:r>
                      <a:r>
                        <a:rPr lang="en-ZA" sz="1100" dirty="0">
                          <a:effectLst/>
                        </a:rPr>
                        <a:t>Koto</a:t>
                      </a:r>
                      <a:endParaRPr lang="en-ZA" sz="1100" dirty="0">
                        <a:effectLst/>
                        <a:latin typeface="Calibri"/>
                        <a:ea typeface="Calibri"/>
                        <a:cs typeface="Times New Roman"/>
                      </a:endParaRPr>
                    </a:p>
                  </a:txBody>
                  <a:tcPr marL="68580" marR="68580" marT="0" marB="0"/>
                </a:tc>
              </a:tr>
              <a:tr h="92710">
                <a:tc>
                  <a:txBody>
                    <a:bodyPr/>
                    <a:lstStyle/>
                    <a:p>
                      <a:pPr marL="90170">
                        <a:lnSpc>
                          <a:spcPct val="115000"/>
                        </a:lnSpc>
                        <a:spcAft>
                          <a:spcPts val="1000"/>
                        </a:spcAft>
                      </a:pPr>
                      <a:r>
                        <a:rPr lang="en-ZA" sz="1100" dirty="0" smtClean="0">
                          <a:effectLst/>
                        </a:rPr>
                        <a:t>07:55 </a:t>
                      </a:r>
                      <a:r>
                        <a:rPr lang="en-ZA" sz="1100" dirty="0">
                          <a:effectLst/>
                        </a:rPr>
                        <a:t>– </a:t>
                      </a:r>
                      <a:r>
                        <a:rPr lang="en-ZA" sz="1100" dirty="0" smtClean="0">
                          <a:effectLst/>
                        </a:rPr>
                        <a:t>08:00  </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Opening remarks</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Director: School of Medicine: Prof N </a:t>
                      </a:r>
                      <a:r>
                        <a:rPr lang="en-ZA" sz="1100" dirty="0" err="1">
                          <a:effectLst/>
                        </a:rPr>
                        <a:t>Ebrahim</a:t>
                      </a:r>
                      <a:endParaRPr lang="en-ZA" sz="1100" dirty="0">
                        <a:effectLst/>
                        <a:latin typeface="Calibri"/>
                        <a:ea typeface="Calibri"/>
                        <a:cs typeface="Times New Roman"/>
                      </a:endParaRPr>
                    </a:p>
                  </a:txBody>
                  <a:tcPr marL="68580" marR="68580" marT="0" marB="0"/>
                </a:tc>
              </a:tr>
              <a:tr h="240665">
                <a:tc>
                  <a:txBody>
                    <a:bodyPr/>
                    <a:lstStyle/>
                    <a:p>
                      <a:pPr marL="90170">
                        <a:lnSpc>
                          <a:spcPct val="115000"/>
                        </a:lnSpc>
                        <a:spcAft>
                          <a:spcPts val="1000"/>
                        </a:spcAft>
                        <a:tabLst>
                          <a:tab pos="180340" algn="l"/>
                        </a:tabLst>
                      </a:pPr>
                      <a:r>
                        <a:rPr lang="en-ZA" sz="1200">
                          <a:effectLst/>
                        </a:rPr>
                        <a:t> </a:t>
                      </a:r>
                      <a:endParaRPr lang="en-ZA" sz="110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smtClean="0">
                          <a:effectLst/>
                        </a:rPr>
                        <a:t>Session 1:  Miscellaneous</a:t>
                      </a:r>
                      <a:r>
                        <a:rPr lang="en-ZA" sz="1200" baseline="0" dirty="0" smtClean="0">
                          <a:effectLst/>
                        </a:rPr>
                        <a:t> – Video Session </a:t>
                      </a:r>
                      <a:endParaRPr lang="en-ZA" sz="1100" b="1"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a:effectLst/>
                        </a:rPr>
                        <a:t>Chairman:  Dr </a:t>
                      </a:r>
                      <a:r>
                        <a:rPr lang="en-ZA" sz="1200" dirty="0" smtClean="0">
                          <a:effectLst/>
                        </a:rPr>
                        <a:t>A</a:t>
                      </a:r>
                      <a:r>
                        <a:rPr lang="en-ZA" sz="1200" baseline="0" dirty="0" smtClean="0">
                          <a:effectLst/>
                        </a:rPr>
                        <a:t> </a:t>
                      </a:r>
                      <a:r>
                        <a:rPr lang="en-ZA" sz="1200" baseline="0" dirty="0" err="1" smtClean="0">
                          <a:effectLst/>
                        </a:rPr>
                        <a:t>Mokhtari</a:t>
                      </a:r>
                      <a:endParaRPr lang="en-ZA" sz="1100" b="1" dirty="0">
                        <a:effectLst/>
                        <a:latin typeface="Calibri"/>
                        <a:ea typeface="Calibri"/>
                        <a:cs typeface="Times New Roman"/>
                      </a:endParaRPr>
                    </a:p>
                  </a:txBody>
                  <a:tcPr marL="68580" marR="68580" marT="0" marB="0"/>
                </a:tc>
              </a:tr>
              <a:tr h="95250">
                <a:tc>
                  <a:txBody>
                    <a:bodyPr/>
                    <a:lstStyle/>
                    <a:p>
                      <a:pPr marL="90170">
                        <a:lnSpc>
                          <a:spcPct val="115000"/>
                        </a:lnSpc>
                        <a:spcAft>
                          <a:spcPts val="1000"/>
                        </a:spcAft>
                        <a:tabLst>
                          <a:tab pos="180340" algn="l"/>
                        </a:tabLst>
                      </a:pPr>
                      <a:r>
                        <a:rPr lang="en-ZA" sz="1100" dirty="0" smtClean="0">
                          <a:effectLst/>
                        </a:rPr>
                        <a:t>08:00 </a:t>
                      </a:r>
                      <a:r>
                        <a:rPr lang="en-ZA" sz="1100" dirty="0">
                          <a:effectLst/>
                        </a:rPr>
                        <a:t>– </a:t>
                      </a:r>
                      <a:r>
                        <a:rPr lang="en-ZA" sz="1100" dirty="0" smtClean="0">
                          <a:effectLst/>
                        </a:rPr>
                        <a:t>08:10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 Graham patch for a perforated peptic ulcer of an unusual site</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Prof</a:t>
                      </a:r>
                      <a:r>
                        <a:rPr lang="en-ZA" sz="1100" baseline="0" dirty="0" smtClean="0">
                          <a:effectLst/>
                        </a:rPr>
                        <a:t> M Z Koto</a:t>
                      </a:r>
                      <a:endParaRPr lang="en-ZA" sz="1100" dirty="0">
                        <a:effectLst/>
                        <a:latin typeface="Calibri"/>
                        <a:ea typeface="Calibri"/>
                        <a:cs typeface="Times New Roman"/>
                      </a:endParaRPr>
                    </a:p>
                  </a:txBody>
                  <a:tcPr marL="68580" marR="68580" marT="0" marB="0"/>
                </a:tc>
              </a:tr>
              <a:tr h="95250">
                <a:tc>
                  <a:txBody>
                    <a:bodyPr/>
                    <a:lstStyle/>
                    <a:p>
                      <a:pPr marL="90170">
                        <a:lnSpc>
                          <a:spcPct val="115000"/>
                        </a:lnSpc>
                        <a:spcAft>
                          <a:spcPts val="1000"/>
                        </a:spcAft>
                        <a:tabLst>
                          <a:tab pos="180340" algn="l"/>
                        </a:tabLst>
                      </a:pPr>
                      <a:r>
                        <a:rPr lang="en-ZA" sz="1100" dirty="0" smtClean="0">
                          <a:effectLst/>
                        </a:rPr>
                        <a:t>08:10 </a:t>
                      </a:r>
                      <a:r>
                        <a:rPr lang="en-ZA" sz="1100" dirty="0">
                          <a:effectLst/>
                        </a:rPr>
                        <a:t>– </a:t>
                      </a:r>
                      <a:r>
                        <a:rPr lang="en-ZA" sz="1100" dirty="0" smtClean="0">
                          <a:effectLst/>
                        </a:rPr>
                        <a:t>08:15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a:effectLst/>
                        </a:rPr>
                        <a:t>Discussion</a:t>
                      </a:r>
                      <a:endParaRPr lang="en-ZA" sz="110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a:effectLst/>
                        </a:rPr>
                        <a:t> </a:t>
                      </a:r>
                      <a:endParaRPr lang="en-ZA" sz="1100">
                        <a:effectLst/>
                        <a:latin typeface="Calibri"/>
                        <a:ea typeface="Calibri"/>
                        <a:cs typeface="Times New Roman"/>
                      </a:endParaRPr>
                    </a:p>
                  </a:txBody>
                  <a:tcPr marL="68580" marR="68580" marT="0" marB="0"/>
                </a:tc>
              </a:tr>
              <a:tr h="86360">
                <a:tc>
                  <a:txBody>
                    <a:bodyPr/>
                    <a:lstStyle/>
                    <a:p>
                      <a:pPr marL="90170">
                        <a:lnSpc>
                          <a:spcPct val="115000"/>
                        </a:lnSpc>
                        <a:spcAft>
                          <a:spcPts val="1000"/>
                        </a:spcAft>
                        <a:tabLst>
                          <a:tab pos="180340" algn="l"/>
                        </a:tabLst>
                      </a:pPr>
                      <a:r>
                        <a:rPr lang="en-ZA" sz="1100" dirty="0" smtClean="0">
                          <a:effectLst/>
                        </a:rPr>
                        <a:t>08:15 </a:t>
                      </a:r>
                      <a:r>
                        <a:rPr lang="en-ZA" sz="1100" dirty="0">
                          <a:effectLst/>
                        </a:rPr>
                        <a:t>– </a:t>
                      </a:r>
                      <a:r>
                        <a:rPr lang="en-ZA" sz="1100" dirty="0" smtClean="0">
                          <a:effectLst/>
                        </a:rPr>
                        <a:t>08:25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 management of chronic diaphragmatic hernia</a:t>
                      </a:r>
                      <a:endParaRPr lang="en-ZA" sz="1100" dirty="0">
                        <a:effectLst/>
                        <a:latin typeface="Calibri"/>
                        <a:ea typeface="Calibri"/>
                        <a:cs typeface="Times New Roman"/>
                      </a:endParaRPr>
                    </a:p>
                  </a:txBody>
                  <a:tcPr marL="68580" marR="68580" marT="0" marB="0"/>
                </a:tc>
                <a:tc>
                  <a:txBody>
                    <a:bodyPr/>
                    <a:lstStyle/>
                    <a:p>
                      <a:r>
                        <a:rPr lang="en-ZA" sz="1100" dirty="0" smtClean="0"/>
                        <a:t>Prof</a:t>
                      </a:r>
                      <a:r>
                        <a:rPr lang="en-ZA" sz="1100" baseline="0" dirty="0" smtClean="0"/>
                        <a:t> M Z Koto</a:t>
                      </a:r>
                      <a:endParaRPr lang="en-ZA" sz="1100" dirty="0"/>
                    </a:p>
                  </a:txBody>
                  <a:tcPr marL="68580" marR="68580" marT="0" marB="0"/>
                </a:tc>
              </a:tr>
              <a:tr h="86360">
                <a:tc>
                  <a:txBody>
                    <a:bodyPr/>
                    <a:lstStyle/>
                    <a:p>
                      <a:pPr marL="90170">
                        <a:lnSpc>
                          <a:spcPct val="115000"/>
                        </a:lnSpc>
                        <a:spcAft>
                          <a:spcPts val="1000"/>
                        </a:spcAft>
                        <a:tabLst>
                          <a:tab pos="180340" algn="l"/>
                        </a:tabLst>
                      </a:pPr>
                      <a:r>
                        <a:rPr lang="en-ZA" sz="1100" dirty="0" smtClean="0">
                          <a:effectLst/>
                          <a:latin typeface="Calibri"/>
                          <a:ea typeface="Calibri"/>
                          <a:cs typeface="Times New Roman"/>
                        </a:rPr>
                        <a:t>08:25 – 08:30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86360">
                <a:tc>
                  <a:txBody>
                    <a:bodyPr/>
                    <a:lstStyle/>
                    <a:p>
                      <a:pPr marL="90170">
                        <a:lnSpc>
                          <a:spcPct val="115000"/>
                        </a:lnSpc>
                        <a:spcAft>
                          <a:spcPts val="1000"/>
                        </a:spcAft>
                        <a:tabLst>
                          <a:tab pos="180340" algn="l"/>
                        </a:tabLst>
                      </a:pPr>
                      <a:r>
                        <a:rPr lang="en-ZA" sz="1100" dirty="0" smtClean="0">
                          <a:effectLst/>
                          <a:latin typeface="Calibri"/>
                          <a:ea typeface="Calibri"/>
                          <a:cs typeface="Times New Roman"/>
                        </a:rPr>
                        <a:t>08:30 – 08:40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Laparoscopic TEP for the complex inguinal hernia</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Dr</a:t>
                      </a:r>
                      <a:r>
                        <a:rPr lang="en-ZA" sz="1100" baseline="0" dirty="0" smtClean="0">
                          <a:effectLst/>
                        </a:rPr>
                        <a:t> </a:t>
                      </a:r>
                      <a:r>
                        <a:rPr lang="en-ZA" sz="1100" baseline="0" dirty="0" err="1" smtClean="0">
                          <a:effectLst/>
                        </a:rPr>
                        <a:t>Thendo</a:t>
                      </a:r>
                      <a:r>
                        <a:rPr lang="en-ZA" sz="1100" baseline="0" dirty="0" smtClean="0">
                          <a:effectLst/>
                        </a:rPr>
                        <a:t> </a:t>
                      </a:r>
                      <a:r>
                        <a:rPr lang="en-ZA" sz="1100" baseline="0" dirty="0" err="1" smtClean="0">
                          <a:effectLst/>
                        </a:rPr>
                        <a:t>Sumbana</a:t>
                      </a:r>
                      <a:r>
                        <a:rPr lang="en-ZA" sz="1100" baseline="0" dirty="0" smtClean="0">
                          <a:effectLst/>
                        </a:rPr>
                        <a:t> – Fellow in Colorectal Surgery</a:t>
                      </a:r>
                      <a:endParaRPr lang="en-ZA" sz="1100" dirty="0">
                        <a:effectLst/>
                        <a:latin typeface="Calibri"/>
                        <a:ea typeface="Calibri"/>
                        <a:cs typeface="Times New Roman"/>
                      </a:endParaRPr>
                    </a:p>
                  </a:txBody>
                  <a:tcPr marL="68580" marR="68580" marT="0" marB="0"/>
                </a:tc>
              </a:tr>
              <a:tr h="98425">
                <a:tc>
                  <a:txBody>
                    <a:bodyPr/>
                    <a:lstStyle/>
                    <a:p>
                      <a:pPr marL="90170">
                        <a:lnSpc>
                          <a:spcPct val="115000"/>
                        </a:lnSpc>
                        <a:spcAft>
                          <a:spcPts val="1000"/>
                        </a:spcAft>
                        <a:tabLst>
                          <a:tab pos="180340" algn="l"/>
                        </a:tabLst>
                      </a:pPr>
                      <a:r>
                        <a:rPr lang="en-ZA" sz="1100" dirty="0" smtClean="0">
                          <a:effectLst/>
                        </a:rPr>
                        <a:t>08:40 </a:t>
                      </a:r>
                      <a:r>
                        <a:rPr lang="en-ZA" sz="1100" dirty="0">
                          <a:effectLst/>
                        </a:rPr>
                        <a:t>– </a:t>
                      </a:r>
                      <a:r>
                        <a:rPr lang="en-ZA" sz="1100" dirty="0" smtClean="0">
                          <a:effectLst/>
                        </a:rPr>
                        <a:t>08:45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a:effectLst/>
                        </a:rPr>
                        <a:t> </a:t>
                      </a:r>
                      <a:endParaRPr lang="en-ZA" sz="110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smtClean="0">
                          <a:effectLst/>
                        </a:rPr>
                        <a:t>08:45 </a:t>
                      </a:r>
                      <a:r>
                        <a:rPr lang="en-ZA" sz="1100" dirty="0">
                          <a:effectLst/>
                        </a:rPr>
                        <a:t>– </a:t>
                      </a:r>
                      <a:r>
                        <a:rPr lang="en-ZA" sz="1100" dirty="0" smtClean="0">
                          <a:effectLst/>
                        </a:rPr>
                        <a:t>08:55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a:t>
                      </a:r>
                      <a:r>
                        <a:rPr lang="en-ZA" sz="1100" baseline="0" dirty="0" smtClean="0">
                          <a:effectLst/>
                        </a:rPr>
                        <a:t> management of </a:t>
                      </a:r>
                      <a:r>
                        <a:rPr lang="en-ZA" sz="1100" baseline="0" dirty="0" err="1" smtClean="0">
                          <a:effectLst/>
                        </a:rPr>
                        <a:t>paprduodenal</a:t>
                      </a:r>
                      <a:r>
                        <a:rPr lang="en-ZA" sz="1100" baseline="0" dirty="0" smtClean="0">
                          <a:effectLst/>
                        </a:rPr>
                        <a:t> hernia – an unusual cause of bowel obstruction</a:t>
                      </a:r>
                      <a:r>
                        <a:rPr lang="en-ZA" sz="1100" dirty="0" smtClean="0">
                          <a:effectLst/>
                        </a:rPr>
                        <a:t> </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Dr</a:t>
                      </a:r>
                      <a:r>
                        <a:rPr lang="en-ZA" sz="1100" baseline="0" dirty="0" smtClean="0">
                          <a:effectLst/>
                        </a:rPr>
                        <a:t> Martin </a:t>
                      </a:r>
                      <a:r>
                        <a:rPr lang="en-ZA" sz="1100" baseline="0" dirty="0" err="1" smtClean="0">
                          <a:effectLst/>
                        </a:rPr>
                        <a:t>Phakula</a:t>
                      </a:r>
                      <a:r>
                        <a:rPr lang="en-ZA" sz="1100" baseline="0" dirty="0" smtClean="0">
                          <a:effectLst/>
                        </a:rPr>
                        <a:t> – Fellow in Minimal Access Surgery</a:t>
                      </a: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smtClean="0">
                          <a:effectLst/>
                        </a:rPr>
                        <a:t>08:55 </a:t>
                      </a:r>
                      <a:r>
                        <a:rPr lang="en-ZA" sz="1100" dirty="0">
                          <a:effectLst/>
                        </a:rPr>
                        <a:t>- </a:t>
                      </a:r>
                      <a:r>
                        <a:rPr lang="en-ZA" sz="1100" dirty="0" smtClean="0">
                          <a:effectLst/>
                        </a:rPr>
                        <a:t>09:00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 </a:t>
                      </a: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smtClean="0">
                          <a:effectLst/>
                          <a:latin typeface="Calibri"/>
                          <a:ea typeface="Calibri"/>
                          <a:cs typeface="Times New Roman"/>
                        </a:rPr>
                        <a:t>Session 2 :  Miscellaneous</a:t>
                      </a:r>
                      <a:r>
                        <a:rPr lang="en-ZA" sz="1200" baseline="0" dirty="0" smtClean="0">
                          <a:effectLst/>
                          <a:latin typeface="Calibri"/>
                          <a:ea typeface="Calibri"/>
                          <a:cs typeface="Times New Roman"/>
                        </a:rPr>
                        <a:t> – Video Session</a:t>
                      </a:r>
                      <a:endParaRPr lang="en-ZA" sz="12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smtClean="0">
                          <a:effectLst/>
                          <a:latin typeface="Calibri"/>
                          <a:ea typeface="Calibri"/>
                          <a:cs typeface="Times New Roman"/>
                        </a:rPr>
                        <a:t>Chairman:</a:t>
                      </a:r>
                      <a:r>
                        <a:rPr lang="en-ZA" sz="1200" baseline="0" dirty="0" smtClean="0">
                          <a:effectLst/>
                          <a:latin typeface="Calibri"/>
                          <a:ea typeface="Calibri"/>
                          <a:cs typeface="Times New Roman"/>
                        </a:rPr>
                        <a:t>  Prof F Ghoor</a:t>
                      </a:r>
                      <a:endParaRPr lang="en-ZA" sz="12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smtClean="0">
                          <a:effectLst/>
                        </a:rPr>
                        <a:t>09:00 </a:t>
                      </a:r>
                      <a:r>
                        <a:rPr lang="en-ZA" sz="1100" dirty="0">
                          <a:effectLst/>
                        </a:rPr>
                        <a:t>- 09:05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Industry presentation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a:effectLst/>
                        </a:rPr>
                        <a:t>09:05 – </a:t>
                      </a:r>
                      <a:r>
                        <a:rPr lang="en-ZA" sz="1100" dirty="0" smtClean="0">
                          <a:effectLst/>
                        </a:rPr>
                        <a:t>09:15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 splenectomy</a:t>
                      </a:r>
                      <a:r>
                        <a:rPr lang="en-ZA" sz="1100" baseline="0" dirty="0" smtClean="0">
                          <a:effectLst/>
                        </a:rPr>
                        <a:t> – taking on all comers using the bare minimum</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Dr O </a:t>
                      </a:r>
                      <a:r>
                        <a:rPr lang="en-ZA" sz="1100" dirty="0" err="1" smtClean="0">
                          <a:effectLst/>
                        </a:rPr>
                        <a:t>Osuagwu</a:t>
                      </a:r>
                      <a:r>
                        <a:rPr lang="en-ZA" sz="1100" dirty="0" smtClean="0">
                          <a:effectLst/>
                        </a:rPr>
                        <a:t> – Fellow in Minimal Access</a:t>
                      </a:r>
                      <a:r>
                        <a:rPr lang="en-ZA" sz="1100" baseline="0" dirty="0" smtClean="0">
                          <a:effectLst/>
                        </a:rPr>
                        <a:t> Surgery</a:t>
                      </a: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smtClean="0">
                          <a:effectLst/>
                        </a:rPr>
                        <a:t>09:15 </a:t>
                      </a:r>
                      <a:r>
                        <a:rPr lang="en-ZA" sz="1100" dirty="0">
                          <a:effectLst/>
                        </a:rPr>
                        <a:t>– 09:20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a:effectLst/>
                        </a:rPr>
                        <a:t>09:20 – </a:t>
                      </a:r>
                      <a:r>
                        <a:rPr lang="en-ZA" sz="1100" dirty="0" smtClean="0">
                          <a:effectLst/>
                        </a:rPr>
                        <a:t>09:30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a:t>
                      </a:r>
                      <a:r>
                        <a:rPr lang="en-ZA" sz="1100" baseline="0" dirty="0" smtClean="0">
                          <a:effectLst/>
                        </a:rPr>
                        <a:t> </a:t>
                      </a:r>
                      <a:r>
                        <a:rPr lang="en-ZA" sz="1100" baseline="0" dirty="0" err="1" smtClean="0">
                          <a:effectLst/>
                        </a:rPr>
                        <a:t>esophagectomy</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Dr O </a:t>
                      </a:r>
                      <a:r>
                        <a:rPr lang="en-ZA" sz="1100" dirty="0" err="1" smtClean="0">
                          <a:effectLst/>
                        </a:rPr>
                        <a:t>Osuagwu</a:t>
                      </a:r>
                      <a:r>
                        <a:rPr lang="en-ZA" sz="1100" dirty="0" smtClean="0">
                          <a:effectLst/>
                        </a:rPr>
                        <a:t> – Fellow in Minimal Access</a:t>
                      </a:r>
                      <a:r>
                        <a:rPr lang="en-ZA" sz="1100" baseline="0" dirty="0" smtClean="0">
                          <a:effectLst/>
                        </a:rPr>
                        <a:t> Surgery</a:t>
                      </a: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smtClean="0">
                          <a:effectLst/>
                        </a:rPr>
                        <a:t>09:30 </a:t>
                      </a:r>
                      <a:r>
                        <a:rPr lang="en-ZA" sz="1100" dirty="0">
                          <a:effectLst/>
                        </a:rPr>
                        <a:t>– 09:35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12395">
                <a:tc>
                  <a:txBody>
                    <a:bodyPr/>
                    <a:lstStyle/>
                    <a:p>
                      <a:pPr marL="90170">
                        <a:lnSpc>
                          <a:spcPct val="115000"/>
                        </a:lnSpc>
                        <a:spcAft>
                          <a:spcPts val="1000"/>
                        </a:spcAft>
                        <a:tabLst>
                          <a:tab pos="180340" algn="l"/>
                        </a:tabLst>
                      </a:pPr>
                      <a:r>
                        <a:rPr lang="en-ZA" sz="1100" dirty="0">
                          <a:effectLst/>
                        </a:rPr>
                        <a:t>09:35 – </a:t>
                      </a:r>
                      <a:r>
                        <a:rPr lang="en-ZA" sz="1100" dirty="0" smtClean="0">
                          <a:effectLst/>
                        </a:rPr>
                        <a:t>09:45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Laparoscopic</a:t>
                      </a:r>
                      <a:r>
                        <a:rPr lang="en-ZA" sz="1100" baseline="0" dirty="0" smtClean="0">
                          <a:effectLst/>
                        </a:rPr>
                        <a:t> </a:t>
                      </a:r>
                      <a:r>
                        <a:rPr lang="en-ZA" sz="1100" baseline="0" dirty="0" err="1" smtClean="0">
                          <a:effectLst/>
                        </a:rPr>
                        <a:t>adrenalectomy</a:t>
                      </a:r>
                      <a:endParaRPr lang="en-ZA" sz="11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ZA" sz="1100" dirty="0" smtClean="0">
                          <a:effectLst/>
                        </a:rPr>
                        <a:t>Dr</a:t>
                      </a:r>
                      <a:r>
                        <a:rPr lang="en-ZA" sz="1100" baseline="0" dirty="0" smtClean="0">
                          <a:effectLst/>
                        </a:rPr>
                        <a:t> Martin </a:t>
                      </a:r>
                      <a:r>
                        <a:rPr lang="en-ZA" sz="1100" baseline="0" dirty="0" err="1" smtClean="0">
                          <a:effectLst/>
                        </a:rPr>
                        <a:t>Phakula</a:t>
                      </a:r>
                      <a:r>
                        <a:rPr lang="en-ZA" sz="1100" baseline="0" dirty="0" smtClean="0">
                          <a:effectLst/>
                        </a:rPr>
                        <a:t> – Fellow in Minimal Access Surgery</a:t>
                      </a:r>
                      <a:r>
                        <a:rPr lang="en-ZA" sz="1100" dirty="0">
                          <a:effectLst/>
                        </a:rPr>
                        <a:t> </a:t>
                      </a:r>
                      <a:endParaRPr lang="en-ZA" sz="1100" dirty="0">
                        <a:effectLst/>
                        <a:latin typeface="Calibri"/>
                        <a:ea typeface="Calibri"/>
                        <a:cs typeface="Times New Roman"/>
                      </a:endParaRPr>
                    </a:p>
                  </a:txBody>
                  <a:tcPr marL="68580" marR="68580" marT="0" marB="0"/>
                </a:tc>
              </a:tr>
              <a:tr h="186886">
                <a:tc>
                  <a:txBody>
                    <a:bodyPr/>
                    <a:lstStyle/>
                    <a:p>
                      <a:pPr marL="90170">
                        <a:lnSpc>
                          <a:spcPct val="115000"/>
                        </a:lnSpc>
                        <a:spcAft>
                          <a:spcPts val="1000"/>
                        </a:spcAft>
                        <a:tabLst>
                          <a:tab pos="180340" algn="l"/>
                        </a:tabLst>
                      </a:pPr>
                      <a:r>
                        <a:rPr lang="en-ZA" sz="1100" dirty="0" smtClean="0">
                          <a:effectLst/>
                        </a:rPr>
                        <a:t>09:45 </a:t>
                      </a:r>
                      <a:r>
                        <a:rPr lang="en-ZA" sz="1100" dirty="0">
                          <a:effectLst/>
                        </a:rPr>
                        <a:t>– </a:t>
                      </a:r>
                      <a:r>
                        <a:rPr lang="en-ZA" sz="1100" dirty="0" smtClean="0">
                          <a:effectLst/>
                        </a:rPr>
                        <a:t>09:50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86886">
                <a:tc>
                  <a:txBody>
                    <a:bodyPr/>
                    <a:lstStyle/>
                    <a:p>
                      <a:pPr marL="90170">
                        <a:lnSpc>
                          <a:spcPct val="115000"/>
                        </a:lnSpc>
                        <a:spcAft>
                          <a:spcPts val="1000"/>
                        </a:spcAft>
                        <a:tabLst>
                          <a:tab pos="180340" algn="l"/>
                        </a:tabLst>
                      </a:pPr>
                      <a:r>
                        <a:rPr lang="en-ZA" sz="1100" dirty="0" smtClean="0">
                          <a:effectLst/>
                        </a:rPr>
                        <a:t>09:50 –</a:t>
                      </a:r>
                      <a:r>
                        <a:rPr lang="en-ZA" sz="1100" baseline="0" dirty="0" smtClean="0">
                          <a:effectLst/>
                        </a:rPr>
                        <a:t> 09:55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Industry presentation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86886">
                <a:tc>
                  <a:txBody>
                    <a:bodyPr/>
                    <a:lstStyle/>
                    <a:p>
                      <a:pPr marL="90170">
                        <a:lnSpc>
                          <a:spcPct val="115000"/>
                        </a:lnSpc>
                        <a:spcAft>
                          <a:spcPts val="1000"/>
                        </a:spcAft>
                        <a:tabLst>
                          <a:tab pos="180340" algn="l"/>
                        </a:tabLst>
                      </a:pPr>
                      <a:r>
                        <a:rPr lang="en-ZA" sz="1100" dirty="0" smtClean="0">
                          <a:effectLst/>
                        </a:rPr>
                        <a:t>09:55 – 10:00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Industry presentation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86886">
                <a:tc>
                  <a:txBody>
                    <a:bodyPr/>
                    <a:lstStyle/>
                    <a:p>
                      <a:pPr marL="90170">
                        <a:lnSpc>
                          <a:spcPct val="115000"/>
                        </a:lnSpc>
                        <a:spcAft>
                          <a:spcPts val="1000"/>
                        </a:spcAft>
                        <a:tabLst>
                          <a:tab pos="180340" algn="l"/>
                        </a:tabLst>
                      </a:pPr>
                      <a:r>
                        <a:rPr lang="en-ZA" sz="1100" dirty="0" smtClean="0">
                          <a:effectLst/>
                        </a:rPr>
                        <a:t>10:00 – 10:30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TEA</a:t>
                      </a:r>
                      <a:endParaRPr lang="en-ZA" sz="1100" b="1"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618162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9" name="Content Placeholder 8"/>
          <p:cNvGraphicFramePr>
            <a:graphicFrameLocks noGrp="1"/>
          </p:cNvGraphicFramePr>
          <p:nvPr>
            <p:ph idx="1"/>
            <p:extLst>
              <p:ext uri="{D42A27DB-BD31-4B8C-83A1-F6EECF244321}">
                <p14:modId xmlns:p14="http://schemas.microsoft.com/office/powerpoint/2010/main" val="1804186318"/>
              </p:ext>
            </p:extLst>
          </p:nvPr>
        </p:nvGraphicFramePr>
        <p:xfrm>
          <a:off x="1403648" y="1124744"/>
          <a:ext cx="6654605" cy="5274018"/>
        </p:xfrm>
        <a:graphic>
          <a:graphicData uri="http://schemas.openxmlformats.org/drawingml/2006/table">
            <a:tbl>
              <a:tblPr firstRow="1" firstCol="1" bandRow="1">
                <a:tableStyleId>{69C7853C-536D-4A76-A0AE-DD22124D55A5}</a:tableStyleId>
              </a:tblPr>
              <a:tblGrid>
                <a:gridCol w="1095137"/>
                <a:gridCol w="2779734"/>
                <a:gridCol w="2779734"/>
              </a:tblGrid>
              <a:tr h="207864">
                <a:tc>
                  <a:txBody>
                    <a:bodyPr/>
                    <a:lstStyle/>
                    <a:p>
                      <a:pPr marL="90170">
                        <a:lnSpc>
                          <a:spcPct val="115000"/>
                        </a:lnSpc>
                        <a:spcAft>
                          <a:spcPts val="1000"/>
                        </a:spcAft>
                        <a:tabLst>
                          <a:tab pos="180340" algn="l"/>
                        </a:tabLst>
                      </a:pPr>
                      <a:r>
                        <a:rPr lang="en-ZA" sz="1100" dirty="0">
                          <a:effectLst/>
                        </a:rPr>
                        <a:t>10:00 – </a:t>
                      </a:r>
                      <a:r>
                        <a:rPr lang="en-ZA" sz="1100" dirty="0" smtClean="0">
                          <a:effectLst/>
                        </a:rPr>
                        <a:t>10:30</a:t>
                      </a:r>
                      <a:endParaRPr lang="en-ZA" sz="1000" b="1" dirty="0">
                        <a:solidFill>
                          <a:schemeClr val="accent3">
                            <a:lumMod val="50000"/>
                          </a:schemeClr>
                        </a:solidFill>
                        <a:effectLst/>
                        <a:latin typeface="Calibri"/>
                        <a:ea typeface="Calibri"/>
                        <a:cs typeface="Times New Roman"/>
                      </a:endParaRPr>
                    </a:p>
                  </a:txBody>
                  <a:tcPr marL="64141" marR="64141" marT="0" marB="0"/>
                </a:tc>
                <a:tc>
                  <a:txBody>
                    <a:bodyPr/>
                    <a:lstStyle/>
                    <a:p>
                      <a:pPr>
                        <a:lnSpc>
                          <a:spcPct val="115000"/>
                        </a:lnSpc>
                        <a:spcAft>
                          <a:spcPts val="1000"/>
                        </a:spcAft>
                      </a:pPr>
                      <a:r>
                        <a:rPr lang="en-ZA" sz="1100" dirty="0">
                          <a:effectLst/>
                        </a:rPr>
                        <a:t>TEA</a:t>
                      </a:r>
                      <a:endParaRPr lang="en-ZA" sz="1000" b="1" dirty="0">
                        <a:solidFill>
                          <a:schemeClr val="accent3">
                            <a:lumMod val="50000"/>
                          </a:schemeClr>
                        </a:solidFill>
                        <a:effectLst/>
                        <a:latin typeface="Calibri"/>
                        <a:ea typeface="Calibri"/>
                        <a:cs typeface="Times New Roman"/>
                      </a:endParaRPr>
                    </a:p>
                  </a:txBody>
                  <a:tcPr marL="64141" marR="64141" marT="0" marB="0"/>
                </a:tc>
                <a:tc>
                  <a:txBody>
                    <a:bodyPr/>
                    <a:lstStyle/>
                    <a:p>
                      <a:pPr>
                        <a:lnSpc>
                          <a:spcPct val="115000"/>
                        </a:lnSpc>
                        <a:spcAft>
                          <a:spcPts val="1000"/>
                        </a:spcAft>
                      </a:pPr>
                      <a:r>
                        <a:rPr lang="en-ZA" sz="1100" dirty="0">
                          <a:effectLst/>
                        </a:rPr>
                        <a:t>S103</a:t>
                      </a:r>
                      <a:endParaRPr lang="en-ZA" sz="1000" b="1" dirty="0">
                        <a:solidFill>
                          <a:schemeClr val="accent3">
                            <a:lumMod val="50000"/>
                          </a:schemeClr>
                        </a:solidFill>
                        <a:effectLst/>
                        <a:latin typeface="Calibri"/>
                        <a:ea typeface="Calibri"/>
                        <a:cs typeface="Times New Roman"/>
                      </a:endParaRPr>
                    </a:p>
                  </a:txBody>
                  <a:tcPr marL="64141" marR="64141" marT="0" marB="0"/>
                </a:tc>
              </a:tr>
              <a:tr h="207864">
                <a:tc>
                  <a:txBody>
                    <a:bodyPr/>
                    <a:lstStyle/>
                    <a:p>
                      <a:pPr marL="90170">
                        <a:lnSpc>
                          <a:spcPct val="115000"/>
                        </a:lnSpc>
                        <a:spcAft>
                          <a:spcPts val="1000"/>
                        </a:spcAft>
                        <a:tabLst>
                          <a:tab pos="180340" algn="l"/>
                        </a:tabLst>
                      </a:pPr>
                      <a:r>
                        <a:rPr lang="en-ZA" sz="1100" dirty="0">
                          <a:effectLst/>
                        </a:rPr>
                        <a:t> </a:t>
                      </a:r>
                      <a:endParaRPr lang="en-ZA" sz="1000" dirty="0">
                        <a:effectLst/>
                        <a:latin typeface="Calibri"/>
                        <a:ea typeface="Calibri"/>
                        <a:cs typeface="Times New Roman"/>
                      </a:endParaRPr>
                    </a:p>
                  </a:txBody>
                  <a:tcPr marL="64141" marR="64141"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ZA" sz="1200" dirty="0" smtClean="0">
                          <a:effectLst/>
                        </a:rPr>
                        <a:t>Session 3 :  Miscellaneous</a:t>
                      </a:r>
                      <a:endParaRPr lang="en-ZA" sz="1200" b="1"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200" dirty="0">
                          <a:effectLst/>
                        </a:rPr>
                        <a:t>Chairman:  Dr M </a:t>
                      </a:r>
                      <a:r>
                        <a:rPr lang="en-ZA" sz="1200" dirty="0" err="1">
                          <a:effectLst/>
                        </a:rPr>
                        <a:t>Govender</a:t>
                      </a:r>
                      <a:r>
                        <a:rPr lang="en-ZA" sz="1200" dirty="0">
                          <a:effectLst/>
                        </a:rPr>
                        <a:t> </a:t>
                      </a:r>
                      <a:endParaRPr lang="en-ZA" sz="1200" b="1"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10:30 </a:t>
                      </a:r>
                      <a:r>
                        <a:rPr lang="en-ZA" sz="1000" dirty="0">
                          <a:effectLst/>
                        </a:rPr>
                        <a:t>– </a:t>
                      </a:r>
                      <a:r>
                        <a:rPr lang="en-ZA" sz="1000" dirty="0" smtClean="0">
                          <a:effectLst/>
                        </a:rPr>
                        <a:t>10:40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Laparoscopic</a:t>
                      </a:r>
                      <a:r>
                        <a:rPr lang="en-ZA" sz="1000" baseline="0" dirty="0" smtClean="0">
                          <a:effectLst/>
                        </a:rPr>
                        <a:t> Whipple resection – where are we in South Africa</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 Dr M Govender</a:t>
                      </a:r>
                      <a:endParaRPr lang="en-ZA" sz="1000" dirty="0">
                        <a:effectLst/>
                        <a:latin typeface="Calibri"/>
                        <a:ea typeface="Calibri"/>
                        <a:cs typeface="Times New Roman"/>
                      </a:endParaRPr>
                    </a:p>
                  </a:txBody>
                  <a:tcPr marL="64141" marR="64141" marT="0" marB="0"/>
                </a:tc>
              </a:tr>
              <a:tr h="193605">
                <a:tc>
                  <a:txBody>
                    <a:bodyPr/>
                    <a:lstStyle/>
                    <a:p>
                      <a:pPr marL="90170">
                        <a:lnSpc>
                          <a:spcPct val="115000"/>
                        </a:lnSpc>
                        <a:spcAft>
                          <a:spcPts val="1000"/>
                        </a:spcAft>
                        <a:tabLst>
                          <a:tab pos="180340" algn="l"/>
                        </a:tabLst>
                      </a:pPr>
                      <a:r>
                        <a:rPr lang="en-ZA" sz="1000" dirty="0" smtClean="0">
                          <a:effectLst/>
                        </a:rPr>
                        <a:t>10:40 </a:t>
                      </a:r>
                      <a:r>
                        <a:rPr lang="en-ZA" sz="1000" dirty="0">
                          <a:effectLst/>
                        </a:rPr>
                        <a:t>– </a:t>
                      </a:r>
                      <a:r>
                        <a:rPr lang="en-ZA" sz="1000" dirty="0" smtClean="0">
                          <a:effectLst/>
                        </a:rPr>
                        <a:t>10:45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Discussion </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a:effectLst/>
                        </a:rPr>
                        <a:t> </a:t>
                      </a:r>
                      <a:endParaRPr lang="en-ZA" sz="1000">
                        <a:effectLst/>
                        <a:latin typeface="Calibri"/>
                        <a:ea typeface="Calibri"/>
                        <a:cs typeface="Times New Roman"/>
                      </a:endParaRPr>
                    </a:p>
                  </a:txBody>
                  <a:tcPr marL="64141" marR="64141" marT="0" marB="0"/>
                </a:tc>
              </a:tr>
              <a:tr h="206082">
                <a:tc>
                  <a:txBody>
                    <a:bodyPr/>
                    <a:lstStyle/>
                    <a:p>
                      <a:pPr marL="90170">
                        <a:lnSpc>
                          <a:spcPct val="115000"/>
                        </a:lnSpc>
                        <a:spcAft>
                          <a:spcPts val="1000"/>
                        </a:spcAft>
                        <a:tabLst>
                          <a:tab pos="180340" algn="l"/>
                        </a:tabLst>
                      </a:pPr>
                      <a:r>
                        <a:rPr lang="en-ZA" sz="1000" dirty="0" smtClean="0">
                          <a:effectLst/>
                        </a:rPr>
                        <a:t>10:45 </a:t>
                      </a:r>
                      <a:r>
                        <a:rPr lang="en-ZA" sz="1000" dirty="0">
                          <a:effectLst/>
                        </a:rPr>
                        <a:t>– </a:t>
                      </a:r>
                      <a:r>
                        <a:rPr lang="en-ZA" sz="1000" dirty="0" smtClean="0">
                          <a:effectLst/>
                        </a:rPr>
                        <a:t>10:55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Use of rigid </a:t>
                      </a:r>
                      <a:r>
                        <a:rPr lang="en-ZA" sz="1000" dirty="0" err="1" smtClean="0">
                          <a:effectLst/>
                        </a:rPr>
                        <a:t>uteroscopy</a:t>
                      </a:r>
                      <a:r>
                        <a:rPr lang="en-ZA" sz="1000" baseline="0" dirty="0" smtClean="0">
                          <a:effectLst/>
                        </a:rPr>
                        <a:t> in common bile duct exploration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Dr I </a:t>
                      </a:r>
                      <a:r>
                        <a:rPr lang="en-ZA" sz="1000" dirty="0" err="1" smtClean="0">
                          <a:effectLst/>
                        </a:rPr>
                        <a:t>Sardiwalla</a:t>
                      </a:r>
                      <a:endParaRPr lang="en-ZA" sz="1000" dirty="0">
                        <a:effectLst/>
                        <a:latin typeface="Calibri"/>
                        <a:ea typeface="Calibri"/>
                        <a:cs typeface="Times New Roman"/>
                      </a:endParaRPr>
                    </a:p>
                  </a:txBody>
                  <a:tcPr marL="64141" marR="64141" marT="0" marB="0"/>
                </a:tc>
              </a:tr>
              <a:tr h="206082">
                <a:tc>
                  <a:txBody>
                    <a:bodyPr/>
                    <a:lstStyle/>
                    <a:p>
                      <a:pPr marL="90170">
                        <a:lnSpc>
                          <a:spcPct val="115000"/>
                        </a:lnSpc>
                        <a:spcAft>
                          <a:spcPts val="1000"/>
                        </a:spcAft>
                        <a:tabLst>
                          <a:tab pos="180340" algn="l"/>
                        </a:tabLst>
                      </a:pPr>
                      <a:r>
                        <a:rPr lang="en-ZA" sz="1000" dirty="0" smtClean="0">
                          <a:effectLst/>
                        </a:rPr>
                        <a:t>10:55 </a:t>
                      </a:r>
                      <a:r>
                        <a:rPr lang="en-ZA" sz="1000" dirty="0">
                          <a:effectLst/>
                        </a:rPr>
                        <a:t>– </a:t>
                      </a:r>
                      <a:r>
                        <a:rPr lang="en-ZA" sz="1000" dirty="0" smtClean="0">
                          <a:effectLst/>
                        </a:rPr>
                        <a:t>11:00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a:effectLst/>
                        </a:rPr>
                        <a:t> </a:t>
                      </a:r>
                      <a:endParaRPr lang="en-ZA" sz="1000">
                        <a:effectLst/>
                        <a:latin typeface="Calibri"/>
                        <a:ea typeface="Calibri"/>
                        <a:cs typeface="Times New Roman"/>
                      </a:endParaRPr>
                    </a:p>
                  </a:txBody>
                  <a:tcPr marL="64141" marR="64141" marT="0" marB="0"/>
                </a:tc>
              </a:tr>
              <a:tr h="206082">
                <a:tc>
                  <a:txBody>
                    <a:bodyPr/>
                    <a:lstStyle/>
                    <a:p>
                      <a:pPr marL="90170">
                        <a:lnSpc>
                          <a:spcPct val="115000"/>
                        </a:lnSpc>
                        <a:spcAft>
                          <a:spcPts val="1000"/>
                        </a:spcAft>
                        <a:tabLst>
                          <a:tab pos="180340" algn="l"/>
                        </a:tabLst>
                      </a:pPr>
                      <a:r>
                        <a:rPr lang="en-ZA" sz="1000" dirty="0" smtClean="0">
                          <a:effectLst/>
                        </a:rPr>
                        <a:t>11:00 </a:t>
                      </a:r>
                      <a:r>
                        <a:rPr lang="en-ZA" sz="1000" dirty="0">
                          <a:effectLst/>
                        </a:rPr>
                        <a:t>– </a:t>
                      </a:r>
                      <a:r>
                        <a:rPr lang="en-ZA" sz="1000" dirty="0" smtClean="0">
                          <a:effectLst/>
                        </a:rPr>
                        <a:t>11:10</a:t>
                      </a:r>
                      <a:endParaRPr lang="en-ZA" sz="1000" dirty="0">
                        <a:effectLst/>
                        <a:latin typeface="Calibri"/>
                        <a:ea typeface="Calibri"/>
                        <a:cs typeface="Times New Roman"/>
                      </a:endParaRPr>
                    </a:p>
                  </a:txBody>
                  <a:tcPr marL="64141" marR="64141"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GB" sz="1100" kern="1200" dirty="0" smtClean="0">
                          <a:solidFill>
                            <a:schemeClr val="dk1"/>
                          </a:solidFill>
                          <a:effectLst/>
                          <a:latin typeface="+mn-lt"/>
                          <a:ea typeface="+mn-ea"/>
                          <a:cs typeface="+mn-cs"/>
                        </a:rPr>
                        <a:t>Paediatric </a:t>
                      </a:r>
                      <a:r>
                        <a:rPr lang="en-GB" sz="1100" kern="1200" dirty="0" err="1" smtClean="0">
                          <a:solidFill>
                            <a:schemeClr val="dk1"/>
                          </a:solidFill>
                          <a:effectLst/>
                          <a:latin typeface="+mn-lt"/>
                          <a:ea typeface="+mn-ea"/>
                          <a:cs typeface="+mn-cs"/>
                        </a:rPr>
                        <a:t>thoracoscopic</a:t>
                      </a:r>
                      <a:r>
                        <a:rPr lang="en-GB" sz="1100" kern="1200" dirty="0" smtClean="0">
                          <a:solidFill>
                            <a:schemeClr val="dk1"/>
                          </a:solidFill>
                          <a:effectLst/>
                          <a:latin typeface="+mn-lt"/>
                          <a:ea typeface="+mn-ea"/>
                          <a:cs typeface="+mn-cs"/>
                        </a:rPr>
                        <a:t> surgery </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Prof M van </a:t>
                      </a:r>
                      <a:r>
                        <a:rPr lang="en-ZA" sz="1000" dirty="0" err="1">
                          <a:effectLst/>
                        </a:rPr>
                        <a:t>Niekerk</a:t>
                      </a:r>
                      <a:endParaRPr lang="en-ZA" sz="1000" dirty="0">
                        <a:effectLst/>
                        <a:latin typeface="Calibri"/>
                        <a:ea typeface="Calibri"/>
                        <a:cs typeface="Times New Roman"/>
                      </a:endParaRPr>
                    </a:p>
                  </a:txBody>
                  <a:tcPr marL="64141" marR="64141" marT="0" marB="0"/>
                </a:tc>
              </a:tr>
              <a:tr h="206082">
                <a:tc>
                  <a:txBody>
                    <a:bodyPr/>
                    <a:lstStyle/>
                    <a:p>
                      <a:pPr marL="90170">
                        <a:lnSpc>
                          <a:spcPct val="115000"/>
                        </a:lnSpc>
                        <a:spcAft>
                          <a:spcPts val="1000"/>
                        </a:spcAft>
                        <a:tabLst>
                          <a:tab pos="180340" algn="l"/>
                        </a:tabLst>
                      </a:pPr>
                      <a:r>
                        <a:rPr lang="en-ZA" sz="1000" dirty="0" smtClean="0">
                          <a:effectLst/>
                        </a:rPr>
                        <a:t>11:10 </a:t>
                      </a:r>
                      <a:r>
                        <a:rPr lang="en-ZA" sz="1000" dirty="0">
                          <a:effectLst/>
                        </a:rPr>
                        <a:t>– </a:t>
                      </a:r>
                      <a:r>
                        <a:rPr lang="en-ZA" sz="1000" dirty="0" smtClean="0">
                          <a:effectLst/>
                        </a:rPr>
                        <a:t>11:15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 </a:t>
                      </a:r>
                      <a:endParaRPr lang="en-ZA" sz="1000" dirty="0">
                        <a:effectLst/>
                        <a:latin typeface="Calibri"/>
                        <a:ea typeface="Calibri"/>
                        <a:cs typeface="Times New Roman"/>
                      </a:endParaRPr>
                    </a:p>
                  </a:txBody>
                  <a:tcPr marL="64141" marR="64141" marT="0" marB="0"/>
                </a:tc>
              </a:tr>
              <a:tr h="249747">
                <a:tc>
                  <a:txBody>
                    <a:bodyPr/>
                    <a:lstStyle/>
                    <a:p>
                      <a:pPr marL="90170">
                        <a:lnSpc>
                          <a:spcPct val="115000"/>
                        </a:lnSpc>
                        <a:spcAft>
                          <a:spcPts val="1000"/>
                        </a:spcAft>
                        <a:tabLst>
                          <a:tab pos="180340" algn="l"/>
                        </a:tabLst>
                      </a:pPr>
                      <a:r>
                        <a:rPr lang="en-ZA" sz="1000" dirty="0" smtClean="0">
                          <a:effectLst/>
                        </a:rPr>
                        <a:t>11:15– 11:25</a:t>
                      </a:r>
                      <a:endParaRPr lang="en-ZA" sz="1000" dirty="0">
                        <a:effectLst/>
                        <a:latin typeface="Calibri"/>
                        <a:ea typeface="Calibri"/>
                        <a:cs typeface="Times New Roman"/>
                      </a:endParaRPr>
                    </a:p>
                  </a:txBody>
                  <a:tcPr marL="64141" marR="64141" marT="0" marB="0"/>
                </a:tc>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en-GB" sz="1000" kern="1200" dirty="0" smtClean="0">
                          <a:solidFill>
                            <a:schemeClr val="dk1"/>
                          </a:solidFill>
                          <a:effectLst/>
                          <a:latin typeface="+mn-lt"/>
                          <a:ea typeface="+mn-ea"/>
                          <a:cs typeface="+mn-cs"/>
                        </a:rPr>
                        <a:t>Single incision paediatric minimal </a:t>
                      </a:r>
                      <a:r>
                        <a:rPr lang="en-GB" sz="1000" kern="1200" smtClean="0">
                          <a:solidFill>
                            <a:schemeClr val="dk1"/>
                          </a:solidFill>
                          <a:effectLst/>
                          <a:latin typeface="+mn-lt"/>
                          <a:ea typeface="+mn-ea"/>
                          <a:cs typeface="+mn-cs"/>
                        </a:rPr>
                        <a:t>invasive surgery</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Prof M van </a:t>
                      </a:r>
                      <a:r>
                        <a:rPr lang="en-ZA" sz="1000" dirty="0" err="1" smtClean="0">
                          <a:effectLst/>
                        </a:rPr>
                        <a:t>Niekerk</a:t>
                      </a:r>
                      <a:endParaRPr lang="en-ZA" sz="1000" dirty="0">
                        <a:effectLst/>
                        <a:latin typeface="Calibri"/>
                        <a:ea typeface="Calibri"/>
                        <a:cs typeface="Times New Roman"/>
                      </a:endParaRPr>
                    </a:p>
                  </a:txBody>
                  <a:tcPr marL="64141" marR="64141" marT="0" marB="0"/>
                </a:tc>
              </a:tr>
              <a:tr h="216024">
                <a:tc>
                  <a:txBody>
                    <a:bodyPr/>
                    <a:lstStyle/>
                    <a:p>
                      <a:pPr marL="90170">
                        <a:lnSpc>
                          <a:spcPct val="115000"/>
                        </a:lnSpc>
                        <a:spcAft>
                          <a:spcPts val="1000"/>
                        </a:spcAft>
                        <a:tabLst>
                          <a:tab pos="180340" algn="l"/>
                        </a:tabLst>
                      </a:pPr>
                      <a:r>
                        <a:rPr lang="en-ZA" sz="1000" dirty="0" smtClean="0">
                          <a:effectLst/>
                        </a:rPr>
                        <a:t>11:25 </a:t>
                      </a:r>
                      <a:r>
                        <a:rPr lang="en-ZA" sz="1000" dirty="0">
                          <a:effectLst/>
                        </a:rPr>
                        <a:t>– </a:t>
                      </a:r>
                      <a:r>
                        <a:rPr lang="en-ZA" sz="1000" dirty="0" smtClean="0">
                          <a:effectLst/>
                        </a:rPr>
                        <a:t>11:30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Discussion</a:t>
                      </a:r>
                      <a:r>
                        <a:rPr lang="en-ZA" sz="1000" baseline="0" dirty="0" smtClean="0">
                          <a:effectLst/>
                        </a:rPr>
                        <a:t> </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a:effectLst/>
                        </a:rPr>
                        <a:t> </a:t>
                      </a:r>
                      <a:endParaRPr lang="en-ZA" sz="1000">
                        <a:effectLst/>
                        <a:latin typeface="Calibri"/>
                        <a:ea typeface="Calibri"/>
                        <a:cs typeface="Times New Roman"/>
                      </a:endParaRPr>
                    </a:p>
                  </a:txBody>
                  <a:tcPr marL="64141" marR="64141" marT="0" marB="0"/>
                </a:tc>
              </a:tr>
              <a:tr h="216024">
                <a:tc>
                  <a:txBody>
                    <a:bodyPr/>
                    <a:lstStyle/>
                    <a:p>
                      <a:pPr marL="90170">
                        <a:lnSpc>
                          <a:spcPct val="115000"/>
                        </a:lnSpc>
                        <a:spcAft>
                          <a:spcPts val="1000"/>
                        </a:spcAft>
                        <a:tabLst>
                          <a:tab pos="180340" algn="l"/>
                        </a:tabLst>
                      </a:pPr>
                      <a:r>
                        <a:rPr lang="en-ZA" sz="1000" dirty="0" smtClean="0">
                          <a:effectLst/>
                        </a:rPr>
                        <a:t>11:30 – 11:40</a:t>
                      </a:r>
                      <a:endParaRPr lang="en-ZA" sz="1000" dirty="0">
                        <a:effectLst/>
                        <a:latin typeface="Calibri"/>
                        <a:ea typeface="Calibri"/>
                        <a:cs typeface="Times New Roman"/>
                      </a:endParaRPr>
                    </a:p>
                  </a:txBody>
                  <a:tcPr marL="64141" marR="64141" marT="0" marB="0"/>
                </a:tc>
                <a:tc>
                  <a:txBody>
                    <a:bodyPr/>
                    <a:lstStyle/>
                    <a:p>
                      <a:pPr>
                        <a:lnSpc>
                          <a:spcPct val="100000"/>
                        </a:lnSpc>
                        <a:spcAft>
                          <a:spcPts val="1000"/>
                        </a:spcAft>
                      </a:pPr>
                      <a:r>
                        <a:rPr lang="en-ZA" sz="1000" dirty="0" smtClean="0">
                          <a:effectLst/>
                        </a:rPr>
                        <a:t>Laparoscopic management of ruptured appendix with four quadrant pus </a:t>
                      </a:r>
                      <a:endParaRPr lang="en-ZA" sz="1000" b="0" dirty="0">
                        <a:effectLst/>
                        <a:latin typeface="Calibri"/>
                        <a:ea typeface="Calibri"/>
                        <a:cs typeface="Times New Roman"/>
                      </a:endParaRPr>
                    </a:p>
                  </a:txBody>
                  <a:tcPr marL="64141" marR="64141" marT="0" marB="0"/>
                </a:tc>
                <a:tc>
                  <a:txBody>
                    <a:bodyPr/>
                    <a:lstStyle/>
                    <a:p>
                      <a:pPr marL="0" marR="0" indent="0" algn="l" defTabSz="914400" rtl="0" eaLnBrk="1" fontAlgn="auto" latinLnBrk="0" hangingPunct="1">
                        <a:lnSpc>
                          <a:spcPct val="150000"/>
                        </a:lnSpc>
                        <a:spcBef>
                          <a:spcPts val="0"/>
                        </a:spcBef>
                        <a:spcAft>
                          <a:spcPts val="1000"/>
                        </a:spcAft>
                        <a:buClrTx/>
                        <a:buSzTx/>
                        <a:buFontTx/>
                        <a:buNone/>
                        <a:tabLst/>
                        <a:defRPr/>
                      </a:pPr>
                      <a:r>
                        <a:rPr lang="en-ZA" sz="1000" dirty="0" smtClean="0">
                          <a:effectLst/>
                        </a:rPr>
                        <a:t>Dr</a:t>
                      </a:r>
                      <a:r>
                        <a:rPr lang="en-ZA" sz="1000" baseline="0" dirty="0" smtClean="0">
                          <a:effectLst/>
                        </a:rPr>
                        <a:t> </a:t>
                      </a:r>
                      <a:r>
                        <a:rPr lang="en-ZA" sz="1000" baseline="0" dirty="0" err="1" smtClean="0">
                          <a:effectLst/>
                        </a:rPr>
                        <a:t>Thendo</a:t>
                      </a:r>
                      <a:r>
                        <a:rPr lang="en-ZA" sz="1000" baseline="0" dirty="0" smtClean="0">
                          <a:effectLst/>
                        </a:rPr>
                        <a:t> </a:t>
                      </a:r>
                      <a:r>
                        <a:rPr lang="en-ZA" sz="1000" baseline="0" dirty="0" err="1" smtClean="0">
                          <a:effectLst/>
                        </a:rPr>
                        <a:t>Sumbana</a:t>
                      </a:r>
                      <a:r>
                        <a:rPr lang="en-ZA" sz="1000" baseline="0" dirty="0" smtClean="0">
                          <a:effectLst/>
                        </a:rPr>
                        <a:t> – Fellow in Colorectal Surgery</a:t>
                      </a:r>
                      <a:endParaRPr lang="en-ZA" sz="1000" b="1"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11:40 </a:t>
                      </a:r>
                      <a:r>
                        <a:rPr lang="en-ZA" sz="1000" dirty="0">
                          <a:effectLst/>
                        </a:rPr>
                        <a:t>– </a:t>
                      </a:r>
                      <a:r>
                        <a:rPr lang="en-ZA" sz="1000" dirty="0" smtClean="0">
                          <a:effectLst/>
                        </a:rPr>
                        <a:t>11:45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endParaRPr lang="en-ZA" sz="100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11:45 </a:t>
                      </a:r>
                      <a:r>
                        <a:rPr lang="en-ZA" sz="1000" dirty="0">
                          <a:effectLst/>
                        </a:rPr>
                        <a:t>– </a:t>
                      </a:r>
                      <a:r>
                        <a:rPr lang="en-ZA" sz="1000" dirty="0" smtClean="0">
                          <a:effectLst/>
                        </a:rPr>
                        <a:t>11:55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Industry  presentation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 </a:t>
                      </a:r>
                      <a:endParaRPr lang="en-ZA" sz="100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11:55 </a:t>
                      </a:r>
                      <a:r>
                        <a:rPr lang="en-ZA" sz="1000" dirty="0">
                          <a:effectLst/>
                        </a:rPr>
                        <a:t>- </a:t>
                      </a:r>
                      <a:r>
                        <a:rPr lang="en-ZA" sz="1000" dirty="0" smtClean="0">
                          <a:effectLst/>
                        </a:rPr>
                        <a:t>12:00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Industry presentation</a:t>
                      </a:r>
                      <a:r>
                        <a:rPr lang="en-ZA" sz="1000" baseline="0" dirty="0" smtClean="0">
                          <a:effectLst/>
                        </a:rPr>
                        <a:t> </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a:effectLst/>
                        </a:rPr>
                        <a:t> </a:t>
                      </a:r>
                      <a:endParaRPr lang="en-ZA" sz="100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a:effectLst/>
                        </a:rPr>
                        <a:t> </a:t>
                      </a:r>
                      <a:r>
                        <a:rPr lang="en-ZA" sz="1000" dirty="0" smtClean="0">
                          <a:effectLst/>
                        </a:rPr>
                        <a:t>12:00 – 13:00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200" dirty="0" smtClean="0">
                          <a:effectLst/>
                        </a:rPr>
                        <a:t>LU</a:t>
                      </a:r>
                      <a:r>
                        <a:rPr lang="en-ZA" sz="1200" baseline="0" dirty="0" smtClean="0">
                          <a:effectLst/>
                        </a:rPr>
                        <a:t>NCH </a:t>
                      </a:r>
                      <a:endParaRPr lang="en-ZA" sz="1200" b="1" dirty="0">
                        <a:effectLst/>
                        <a:latin typeface="Calibri"/>
                        <a:ea typeface="Calibri"/>
                        <a:cs typeface="Times New Roman"/>
                      </a:endParaRPr>
                    </a:p>
                  </a:txBody>
                  <a:tcPr marL="64141" marR="64141" marT="0" marB="0"/>
                </a:tc>
                <a:tc>
                  <a:txBody>
                    <a:bodyPr/>
                    <a:lstStyle/>
                    <a:p>
                      <a:pPr>
                        <a:lnSpc>
                          <a:spcPct val="115000"/>
                        </a:lnSpc>
                        <a:spcAft>
                          <a:spcPts val="1000"/>
                        </a:spcAft>
                      </a:pPr>
                      <a:endParaRPr lang="en-ZA" sz="1200" b="1"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200" dirty="0" smtClean="0">
                          <a:effectLst/>
                        </a:rPr>
                        <a:t>Session</a:t>
                      </a:r>
                      <a:r>
                        <a:rPr lang="en-ZA" sz="1200" baseline="0" dirty="0" smtClean="0">
                          <a:effectLst/>
                        </a:rPr>
                        <a:t> 4</a:t>
                      </a:r>
                      <a:endParaRPr lang="en-ZA" sz="1200" b="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200" b="0" dirty="0" smtClean="0">
                          <a:effectLst/>
                          <a:latin typeface="Calibri"/>
                          <a:ea typeface="Calibri"/>
                          <a:cs typeface="Times New Roman"/>
                        </a:rPr>
                        <a:t>Chairman:</a:t>
                      </a:r>
                      <a:r>
                        <a:rPr lang="en-ZA" sz="1200" b="0" baseline="0" dirty="0" smtClean="0">
                          <a:effectLst/>
                          <a:latin typeface="Calibri"/>
                          <a:ea typeface="Calibri"/>
                          <a:cs typeface="Times New Roman"/>
                        </a:rPr>
                        <a:t>  Prof Becker</a:t>
                      </a:r>
                      <a:endParaRPr lang="en-ZA" sz="1200" b="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13:00 </a:t>
                      </a:r>
                      <a:r>
                        <a:rPr lang="en-ZA" sz="1000" dirty="0">
                          <a:effectLst/>
                        </a:rPr>
                        <a:t>– </a:t>
                      </a:r>
                      <a:r>
                        <a:rPr lang="en-ZA" sz="1000" dirty="0" smtClean="0">
                          <a:effectLst/>
                        </a:rPr>
                        <a:t>13:10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RFA for </a:t>
                      </a:r>
                      <a:r>
                        <a:rPr lang="en-ZA" sz="1000" dirty="0" err="1" smtClean="0">
                          <a:effectLst/>
                          <a:latin typeface="Calibri"/>
                          <a:ea typeface="Calibri"/>
                          <a:cs typeface="Times New Roman"/>
                        </a:rPr>
                        <a:t>Barrets</a:t>
                      </a:r>
                      <a:r>
                        <a:rPr lang="en-ZA" sz="1000" dirty="0" smtClean="0">
                          <a:effectLst/>
                          <a:latin typeface="Calibri"/>
                          <a:ea typeface="Calibri"/>
                          <a:cs typeface="Times New Roman"/>
                        </a:rPr>
                        <a:t> </a:t>
                      </a:r>
                      <a:r>
                        <a:rPr lang="en-ZA" sz="1000" dirty="0" err="1" smtClean="0">
                          <a:effectLst/>
                          <a:latin typeface="Calibri"/>
                          <a:ea typeface="Calibri"/>
                          <a:cs typeface="Times New Roman"/>
                        </a:rPr>
                        <a:t>esophagus</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Dr</a:t>
                      </a:r>
                      <a:r>
                        <a:rPr lang="en-ZA" sz="1000" baseline="0" dirty="0" smtClean="0">
                          <a:effectLst/>
                        </a:rPr>
                        <a:t> C </a:t>
                      </a:r>
                      <a:r>
                        <a:rPr lang="en-ZA" sz="1000" baseline="0" dirty="0" err="1" smtClean="0">
                          <a:effectLst/>
                        </a:rPr>
                        <a:t>Ziady</a:t>
                      </a:r>
                      <a:endParaRPr lang="en-ZA" sz="1000" dirty="0">
                        <a:solidFill>
                          <a:schemeClr val="tx1"/>
                        </a:solidFill>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13:10 </a:t>
                      </a:r>
                      <a:r>
                        <a:rPr lang="en-ZA" sz="1000" dirty="0">
                          <a:effectLst/>
                        </a:rPr>
                        <a:t>– </a:t>
                      </a:r>
                      <a:r>
                        <a:rPr lang="en-ZA" sz="1000" dirty="0" smtClean="0">
                          <a:effectLst/>
                        </a:rPr>
                        <a:t>13:15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a:effectLst/>
                        </a:rPr>
                        <a:t> </a:t>
                      </a:r>
                      <a:endParaRPr lang="en-ZA" sz="100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13:15 </a:t>
                      </a:r>
                      <a:r>
                        <a:rPr lang="en-ZA" sz="1000" dirty="0">
                          <a:effectLst/>
                        </a:rPr>
                        <a:t>– </a:t>
                      </a:r>
                      <a:r>
                        <a:rPr lang="en-ZA" sz="1000" dirty="0" smtClean="0">
                          <a:effectLst/>
                        </a:rPr>
                        <a:t>13:25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ERCP for unusual</a:t>
                      </a:r>
                      <a:r>
                        <a:rPr lang="en-ZA" sz="1000" baseline="0" dirty="0" smtClean="0">
                          <a:effectLst/>
                          <a:latin typeface="Calibri"/>
                          <a:ea typeface="Calibri"/>
                          <a:cs typeface="Times New Roman"/>
                        </a:rPr>
                        <a:t> case of obstructive jaundice</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a:effectLst/>
                        </a:rPr>
                        <a:t> </a:t>
                      </a:r>
                      <a:r>
                        <a:rPr lang="en-ZA" sz="1000" dirty="0" smtClean="0">
                          <a:effectLst/>
                        </a:rPr>
                        <a:t>Dr C </a:t>
                      </a:r>
                      <a:r>
                        <a:rPr lang="en-ZA" sz="1000" dirty="0" err="1" smtClean="0">
                          <a:effectLst/>
                        </a:rPr>
                        <a:t>Ziady</a:t>
                      </a:r>
                      <a:endParaRPr lang="en-ZA" sz="100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rPr>
                        <a:t>13:25 – 13:30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endParaRPr lang="en-ZA" sz="1000" dirty="0">
                        <a:effectLst/>
                        <a:latin typeface="Calibri"/>
                        <a:ea typeface="Calibri"/>
                        <a:cs typeface="Times New Roman"/>
                      </a:endParaRPr>
                    </a:p>
                  </a:txBody>
                  <a:tcPr marL="64141" marR="64141" marT="0" marB="0"/>
                </a:tc>
              </a:tr>
              <a:tr h="224101">
                <a:tc>
                  <a:txBody>
                    <a:bodyPr/>
                    <a:lstStyle/>
                    <a:p>
                      <a:pPr marL="90170">
                        <a:lnSpc>
                          <a:spcPct val="100000"/>
                        </a:lnSpc>
                        <a:spcAft>
                          <a:spcPts val="1000"/>
                        </a:spcAft>
                        <a:tabLst>
                          <a:tab pos="180340" algn="l"/>
                        </a:tabLst>
                      </a:pPr>
                      <a:r>
                        <a:rPr lang="en-ZA" sz="1000" dirty="0" smtClean="0">
                          <a:effectLst/>
                        </a:rPr>
                        <a:t>13:30 – 13:40</a:t>
                      </a:r>
                      <a:endParaRPr lang="en-ZA" sz="1000" dirty="0">
                        <a:effectLst/>
                        <a:latin typeface="Calibri"/>
                        <a:ea typeface="Calibri"/>
                        <a:cs typeface="Times New Roman"/>
                      </a:endParaRPr>
                    </a:p>
                  </a:txBody>
                  <a:tcPr marL="64141" marR="64141" marT="0" marB="0"/>
                </a:tc>
                <a:tc>
                  <a:txBody>
                    <a:bodyPr/>
                    <a:lstStyle/>
                    <a:p>
                      <a:endParaRPr lang="en-ZA" sz="1100" dirty="0"/>
                    </a:p>
                  </a:txBody>
                  <a:tcPr marL="64141" marR="64141" marT="0" marB="0"/>
                </a:tc>
                <a:tc>
                  <a:txBody>
                    <a:bodyPr/>
                    <a:lstStyle/>
                    <a:p>
                      <a:r>
                        <a:rPr lang="en-ZA" sz="1100" dirty="0" smtClean="0"/>
                        <a:t>Dr C </a:t>
                      </a:r>
                      <a:r>
                        <a:rPr lang="en-ZA" sz="1100" dirty="0" err="1" smtClean="0"/>
                        <a:t>Ziady</a:t>
                      </a:r>
                      <a:endParaRPr lang="en-ZA" sz="1100" dirty="0"/>
                    </a:p>
                  </a:txBody>
                  <a:tcPr marL="64141" marR="64141" marT="0" marB="0"/>
                </a:tc>
              </a:tr>
              <a:tr h="180307">
                <a:tc>
                  <a:txBody>
                    <a:bodyPr/>
                    <a:lstStyle/>
                    <a:p>
                      <a:pPr marL="90170">
                        <a:lnSpc>
                          <a:spcPct val="115000"/>
                        </a:lnSpc>
                        <a:spcAft>
                          <a:spcPts val="1000"/>
                        </a:spcAft>
                        <a:tabLst>
                          <a:tab pos="180340" algn="l"/>
                        </a:tabLst>
                      </a:pPr>
                      <a:r>
                        <a:rPr lang="en-ZA" sz="1000" dirty="0" smtClean="0">
                          <a:effectLst/>
                          <a:latin typeface="Calibri"/>
                          <a:ea typeface="Calibri"/>
                          <a:cs typeface="Times New Roman"/>
                        </a:rPr>
                        <a:t>13:40 – 13:45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endParaRPr lang="en-ZA" sz="100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latin typeface="Calibri"/>
                          <a:ea typeface="Calibri"/>
                          <a:cs typeface="Times New Roman"/>
                        </a:rPr>
                        <a:t>13:45 –</a:t>
                      </a:r>
                      <a:r>
                        <a:rPr lang="en-ZA" sz="1000" baseline="0" dirty="0" smtClean="0">
                          <a:effectLst/>
                          <a:latin typeface="Calibri"/>
                          <a:ea typeface="Calibri"/>
                          <a:cs typeface="Times New Roman"/>
                        </a:rPr>
                        <a:t> 13: 55</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Laparoscopy in penetrating abdominal trauma with organ evisceration – SMU experience</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Dr O</a:t>
                      </a:r>
                      <a:r>
                        <a:rPr lang="en-ZA" sz="1000" baseline="0" dirty="0" smtClean="0">
                          <a:effectLst/>
                          <a:latin typeface="Calibri"/>
                          <a:ea typeface="Calibri"/>
                          <a:cs typeface="Times New Roman"/>
                        </a:rPr>
                        <a:t> Y Matsevych</a:t>
                      </a:r>
                      <a:endParaRPr lang="en-ZA" sz="1000" dirty="0">
                        <a:effectLst/>
                        <a:latin typeface="Calibri"/>
                        <a:ea typeface="Calibri"/>
                        <a:cs typeface="Times New Roman"/>
                      </a:endParaRPr>
                    </a:p>
                  </a:txBody>
                  <a:tcPr marL="64141" marR="64141" marT="0" marB="0"/>
                </a:tc>
              </a:tr>
              <a:tr h="180307">
                <a:tc>
                  <a:txBody>
                    <a:bodyPr/>
                    <a:lstStyle/>
                    <a:p>
                      <a:pPr marL="90170">
                        <a:lnSpc>
                          <a:spcPct val="115000"/>
                        </a:lnSpc>
                        <a:spcAft>
                          <a:spcPts val="1000"/>
                        </a:spcAft>
                        <a:tabLst>
                          <a:tab pos="180340" algn="l"/>
                        </a:tabLst>
                      </a:pPr>
                      <a:r>
                        <a:rPr lang="en-ZA" sz="1000" dirty="0" smtClean="0">
                          <a:effectLst/>
                          <a:latin typeface="Calibri"/>
                          <a:ea typeface="Calibri"/>
                          <a:cs typeface="Times New Roman"/>
                        </a:rPr>
                        <a:t>13:55 – 14:00</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r>
                        <a:rPr lang="en-ZA" sz="1000" dirty="0" smtClean="0">
                          <a:effectLst/>
                          <a:latin typeface="Calibri"/>
                          <a:ea typeface="Calibri"/>
                          <a:cs typeface="Times New Roman"/>
                        </a:rPr>
                        <a:t>Discussion</a:t>
                      </a:r>
                      <a:endParaRPr lang="en-ZA" sz="1000" dirty="0">
                        <a:effectLst/>
                        <a:latin typeface="Calibri"/>
                        <a:ea typeface="Calibri"/>
                        <a:cs typeface="Times New Roman"/>
                      </a:endParaRPr>
                    </a:p>
                  </a:txBody>
                  <a:tcPr marL="64141" marR="64141" marT="0" marB="0"/>
                </a:tc>
                <a:tc>
                  <a:txBody>
                    <a:bodyPr/>
                    <a:lstStyle/>
                    <a:p>
                      <a:pPr>
                        <a:lnSpc>
                          <a:spcPct val="115000"/>
                        </a:lnSpc>
                        <a:spcAft>
                          <a:spcPts val="1000"/>
                        </a:spcAft>
                      </a:pPr>
                      <a:endParaRPr lang="en-ZA" sz="1000" dirty="0">
                        <a:effectLst/>
                        <a:latin typeface="Calibri"/>
                        <a:ea typeface="Calibri"/>
                        <a:cs typeface="Times New Roman"/>
                      </a:endParaRPr>
                    </a:p>
                  </a:txBody>
                  <a:tcPr marL="64141" marR="64141" marT="0" marB="0"/>
                </a:tc>
              </a:tr>
            </a:tbl>
          </a:graphicData>
        </a:graphic>
      </p:graphicFrame>
      <p:graphicFrame>
        <p:nvGraphicFramePr>
          <p:cNvPr id="11" name="Content Placeholder 4"/>
          <p:cNvGraphicFramePr>
            <a:graphicFrameLocks/>
          </p:cNvGraphicFramePr>
          <p:nvPr>
            <p:extLst>
              <p:ext uri="{D42A27DB-BD31-4B8C-83A1-F6EECF244321}">
                <p14:modId xmlns:p14="http://schemas.microsoft.com/office/powerpoint/2010/main" val="3895075003"/>
              </p:ext>
            </p:extLst>
          </p:nvPr>
        </p:nvGraphicFramePr>
        <p:xfrm>
          <a:off x="323528" y="260648"/>
          <a:ext cx="8229600" cy="530384"/>
        </p:xfrm>
        <a:graphic>
          <a:graphicData uri="http://schemas.openxmlformats.org/drawingml/2006/table">
            <a:tbl>
              <a:tblPr firstRow="1" firstCol="1" bandRow="1">
                <a:tableStyleId>{5C22544A-7EE6-4342-B048-85BDC9FD1C3A}</a:tableStyleId>
              </a:tblPr>
              <a:tblGrid>
                <a:gridCol w="8229600"/>
              </a:tblGrid>
              <a:tr h="530384">
                <a:tc>
                  <a:txBody>
                    <a:bodyPr/>
                    <a:lstStyle/>
                    <a:p>
                      <a:pPr algn="ctr">
                        <a:lnSpc>
                          <a:spcPct val="115000"/>
                        </a:lnSpc>
                        <a:spcAft>
                          <a:spcPts val="0"/>
                        </a:spcAft>
                      </a:pPr>
                      <a:r>
                        <a:rPr lang="en-ZA" sz="1500" dirty="0">
                          <a:effectLst/>
                        </a:rPr>
                        <a:t>“</a:t>
                      </a:r>
                      <a:r>
                        <a:rPr lang="en-ZA" sz="1500" dirty="0" smtClean="0">
                          <a:effectLst/>
                        </a:rPr>
                        <a:t>T O T </a:t>
                      </a:r>
                      <a:r>
                        <a:rPr lang="en-ZA" sz="1500" dirty="0">
                          <a:effectLst/>
                        </a:rPr>
                        <a:t>MAS” Programme – </a:t>
                      </a:r>
                      <a:r>
                        <a:rPr lang="en-ZA" sz="1500" dirty="0" smtClean="0">
                          <a:effectLst/>
                        </a:rPr>
                        <a:t>04</a:t>
                      </a:r>
                      <a:r>
                        <a:rPr lang="en-ZA" sz="1500" baseline="0" dirty="0" smtClean="0">
                          <a:effectLst/>
                        </a:rPr>
                        <a:t> December </a:t>
                      </a:r>
                      <a:r>
                        <a:rPr lang="en-ZA" sz="1500" dirty="0" smtClean="0">
                          <a:effectLst/>
                        </a:rPr>
                        <a:t>2015</a:t>
                      </a:r>
                      <a:endParaRPr lang="en-ZA" sz="900" dirty="0">
                        <a:effectLst/>
                      </a:endParaRPr>
                    </a:p>
                    <a:p>
                      <a:pPr algn="ctr">
                        <a:lnSpc>
                          <a:spcPct val="115000"/>
                        </a:lnSpc>
                        <a:spcAft>
                          <a:spcPts val="0"/>
                        </a:spcAft>
                      </a:pPr>
                      <a:r>
                        <a:rPr lang="en-ZA" sz="1500" dirty="0">
                          <a:effectLst/>
                        </a:rPr>
                        <a:t>Theme:  </a:t>
                      </a:r>
                      <a:r>
                        <a:rPr lang="en-ZA" sz="1500" dirty="0" smtClean="0">
                          <a:effectLst/>
                        </a:rPr>
                        <a:t>Spectacular</a:t>
                      </a:r>
                      <a:r>
                        <a:rPr lang="en-ZA" sz="1500" baseline="0" dirty="0" smtClean="0">
                          <a:effectLst/>
                        </a:rPr>
                        <a:t> Laparoscopic Cases</a:t>
                      </a:r>
                      <a:endParaRPr lang="en-ZA" sz="900" dirty="0">
                        <a:effectLst/>
                        <a:latin typeface="Calibri"/>
                        <a:ea typeface="Calibri"/>
                        <a:cs typeface="Times New Roman"/>
                      </a:endParaRPr>
                    </a:p>
                  </a:txBody>
                  <a:tcPr marL="57650" marR="57650" marT="0" marB="0">
                    <a:solidFill>
                      <a:schemeClr val="accent3">
                        <a:lumMod val="50000"/>
                      </a:schemeClr>
                    </a:solidFill>
                  </a:tcPr>
                </a:tc>
              </a:tr>
            </a:tbl>
          </a:graphicData>
        </a:graphic>
      </p:graphicFrame>
      <p:pic>
        <p:nvPicPr>
          <p:cNvPr id="12"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3808" y="332656"/>
            <a:ext cx="148313" cy="139589"/>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spTree>
    <p:extLst>
      <p:ext uri="{BB962C8B-B14F-4D97-AF65-F5344CB8AC3E}">
        <p14:creationId xmlns:p14="http://schemas.microsoft.com/office/powerpoint/2010/main" val="3492595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077"/>
            <a:ext cx="9144000"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7" name="Content Placeholder 4"/>
          <p:cNvGraphicFramePr>
            <a:graphicFrameLocks/>
          </p:cNvGraphicFramePr>
          <p:nvPr>
            <p:extLst>
              <p:ext uri="{D42A27DB-BD31-4B8C-83A1-F6EECF244321}">
                <p14:modId xmlns:p14="http://schemas.microsoft.com/office/powerpoint/2010/main" val="2665432749"/>
              </p:ext>
            </p:extLst>
          </p:nvPr>
        </p:nvGraphicFramePr>
        <p:xfrm>
          <a:off x="323528" y="260648"/>
          <a:ext cx="8229600" cy="530384"/>
        </p:xfrm>
        <a:graphic>
          <a:graphicData uri="http://schemas.openxmlformats.org/drawingml/2006/table">
            <a:tbl>
              <a:tblPr firstRow="1" firstCol="1" bandRow="1">
                <a:tableStyleId>{5C22544A-7EE6-4342-B048-85BDC9FD1C3A}</a:tableStyleId>
              </a:tblPr>
              <a:tblGrid>
                <a:gridCol w="8229600"/>
              </a:tblGrid>
              <a:tr h="530384">
                <a:tc>
                  <a:txBody>
                    <a:bodyPr/>
                    <a:lstStyle/>
                    <a:p>
                      <a:pPr algn="ctr">
                        <a:lnSpc>
                          <a:spcPct val="115000"/>
                        </a:lnSpc>
                        <a:spcAft>
                          <a:spcPts val="0"/>
                        </a:spcAft>
                      </a:pPr>
                      <a:r>
                        <a:rPr lang="en-ZA" sz="1500" dirty="0">
                          <a:effectLst/>
                        </a:rPr>
                        <a:t>“</a:t>
                      </a:r>
                      <a:r>
                        <a:rPr lang="en-ZA" sz="1500" dirty="0" smtClean="0">
                          <a:effectLst/>
                        </a:rPr>
                        <a:t>T O T </a:t>
                      </a:r>
                      <a:r>
                        <a:rPr lang="en-ZA" sz="1500" dirty="0">
                          <a:effectLst/>
                        </a:rPr>
                        <a:t>MAS” Programme – </a:t>
                      </a:r>
                      <a:r>
                        <a:rPr lang="en-ZA" sz="1500" dirty="0" smtClean="0">
                          <a:effectLst/>
                        </a:rPr>
                        <a:t>04</a:t>
                      </a:r>
                      <a:r>
                        <a:rPr lang="en-ZA" sz="1500" baseline="0" dirty="0" smtClean="0">
                          <a:effectLst/>
                        </a:rPr>
                        <a:t> December </a:t>
                      </a:r>
                      <a:r>
                        <a:rPr lang="en-ZA" sz="1500" dirty="0" smtClean="0">
                          <a:effectLst/>
                        </a:rPr>
                        <a:t>2015</a:t>
                      </a:r>
                      <a:endParaRPr lang="en-ZA" sz="900" dirty="0">
                        <a:effectLst/>
                      </a:endParaRPr>
                    </a:p>
                    <a:p>
                      <a:pPr algn="ctr">
                        <a:lnSpc>
                          <a:spcPct val="115000"/>
                        </a:lnSpc>
                        <a:spcAft>
                          <a:spcPts val="0"/>
                        </a:spcAft>
                      </a:pPr>
                      <a:r>
                        <a:rPr lang="en-ZA" sz="1500" dirty="0">
                          <a:effectLst/>
                        </a:rPr>
                        <a:t>Theme:  </a:t>
                      </a:r>
                      <a:r>
                        <a:rPr lang="en-ZA" sz="1500" dirty="0" smtClean="0">
                          <a:effectLst/>
                        </a:rPr>
                        <a:t>Spectacular</a:t>
                      </a:r>
                      <a:r>
                        <a:rPr lang="en-ZA" sz="1500" baseline="0" dirty="0" smtClean="0">
                          <a:effectLst/>
                        </a:rPr>
                        <a:t> Laparoscopic Cases</a:t>
                      </a:r>
                      <a:endParaRPr lang="en-ZA" sz="900" dirty="0">
                        <a:effectLst/>
                        <a:latin typeface="Calibri"/>
                        <a:ea typeface="Calibri"/>
                        <a:cs typeface="Times New Roman"/>
                      </a:endParaRPr>
                    </a:p>
                  </a:txBody>
                  <a:tcPr marL="57650" marR="57650" marT="0" marB="0">
                    <a:solidFill>
                      <a:schemeClr val="accent3">
                        <a:lumMod val="50000"/>
                      </a:schemeClr>
                    </a:solidFill>
                  </a:tcPr>
                </a:tc>
              </a:tr>
            </a:tbl>
          </a:graphicData>
        </a:graphic>
      </p:graphicFrame>
      <p:pic>
        <p:nvPicPr>
          <p:cNvPr id="81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43808" y="332656"/>
            <a:ext cx="146317" cy="134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Table 7"/>
          <p:cNvGraphicFramePr>
            <a:graphicFrameLocks noGrp="1"/>
          </p:cNvGraphicFramePr>
          <p:nvPr>
            <p:extLst>
              <p:ext uri="{D42A27DB-BD31-4B8C-83A1-F6EECF244321}">
                <p14:modId xmlns:p14="http://schemas.microsoft.com/office/powerpoint/2010/main" val="2154207228"/>
              </p:ext>
            </p:extLst>
          </p:nvPr>
        </p:nvGraphicFramePr>
        <p:xfrm>
          <a:off x="971600" y="1409319"/>
          <a:ext cx="7157987" cy="4588271"/>
        </p:xfrm>
        <a:graphic>
          <a:graphicData uri="http://schemas.openxmlformats.org/drawingml/2006/table">
            <a:tbl>
              <a:tblPr firstRow="1" firstCol="1" bandRow="1">
                <a:tableStyleId>{69C7853C-536D-4A76-A0AE-DD22124D55A5}</a:tableStyleId>
              </a:tblPr>
              <a:tblGrid>
                <a:gridCol w="1213745"/>
                <a:gridCol w="2890711"/>
                <a:gridCol w="3053531"/>
              </a:tblGrid>
              <a:tr h="191135">
                <a:tc>
                  <a:txBody>
                    <a:bodyPr/>
                    <a:lstStyle/>
                    <a:p>
                      <a:pPr marL="90170">
                        <a:lnSpc>
                          <a:spcPct val="115000"/>
                        </a:lnSpc>
                        <a:spcAft>
                          <a:spcPts val="1000"/>
                        </a:spcAft>
                        <a:tabLst>
                          <a:tab pos="180340" algn="l"/>
                        </a:tabLst>
                      </a:pPr>
                      <a:endParaRPr lang="en-ZA" sz="1100" dirty="0">
                        <a:solidFill>
                          <a:schemeClr val="accent3">
                            <a:lumMod val="50000"/>
                          </a:schemeClr>
                        </a:solidFill>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solidFill>
                          <a:schemeClr val="accent3">
                            <a:lumMod val="50000"/>
                          </a:schemeClr>
                        </a:solidFill>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solidFill>
                          <a:schemeClr val="accent3">
                            <a:lumMod val="50000"/>
                          </a:schemeClr>
                        </a:solidFill>
                        <a:effectLst/>
                        <a:latin typeface="Calibri"/>
                        <a:ea typeface="Calibri"/>
                        <a:cs typeface="Times New Roman"/>
                      </a:endParaRPr>
                    </a:p>
                  </a:txBody>
                  <a:tcPr marL="68580" marR="68580" marT="0" marB="0"/>
                </a:tc>
              </a:tr>
              <a:tr h="316378">
                <a:tc>
                  <a:txBody>
                    <a:bodyPr/>
                    <a:lstStyle/>
                    <a:p>
                      <a:pPr marL="90170">
                        <a:lnSpc>
                          <a:spcPct val="115000"/>
                        </a:lnSpc>
                        <a:spcAft>
                          <a:spcPts val="1000"/>
                        </a:spcAft>
                        <a:tabLst>
                          <a:tab pos="180340" algn="l"/>
                        </a:tabLst>
                      </a:pPr>
                      <a:r>
                        <a:rPr lang="en-ZA" sz="1100" dirty="0" smtClean="0">
                          <a:effectLst/>
                        </a:rPr>
                        <a:t>14:00 </a:t>
                      </a:r>
                      <a:r>
                        <a:rPr lang="en-ZA" sz="1100" dirty="0">
                          <a:effectLst/>
                        </a:rPr>
                        <a:t>– </a:t>
                      </a:r>
                      <a:r>
                        <a:rPr lang="en-ZA" sz="1100" dirty="0" smtClean="0">
                          <a:effectLst/>
                        </a:rPr>
                        <a:t>14:10</a:t>
                      </a:r>
                      <a:endParaRPr lang="en-ZA" sz="1100" dirty="0">
                        <a:effectLst/>
                        <a:latin typeface="Calibri"/>
                        <a:ea typeface="Calibri"/>
                        <a:cs typeface="Times New Roman"/>
                      </a:endParaRPr>
                    </a:p>
                  </a:txBody>
                  <a:tcPr marL="68580" marR="68580" marT="0" marB="0"/>
                </a:tc>
                <a:tc>
                  <a:txBody>
                    <a:bodyPr/>
                    <a:lstStyle/>
                    <a:p>
                      <a:pPr>
                        <a:lnSpc>
                          <a:spcPct val="100000"/>
                        </a:lnSpc>
                        <a:spcAft>
                          <a:spcPts val="1000"/>
                        </a:spcAft>
                      </a:pPr>
                      <a:r>
                        <a:rPr lang="en-ZA" sz="1000" dirty="0" smtClean="0">
                          <a:effectLst/>
                        </a:rPr>
                        <a:t>Laparoscopy in penetrating trauma –</a:t>
                      </a:r>
                      <a:r>
                        <a:rPr lang="en-ZA" sz="1000" baseline="0" dirty="0" smtClean="0">
                          <a:effectLst/>
                        </a:rPr>
                        <a:t> SMU experience </a:t>
                      </a:r>
                      <a:endParaRPr lang="en-ZA" sz="1000" dirty="0">
                        <a:effectLst/>
                        <a:latin typeface="Calibri"/>
                        <a:ea typeface="Calibri"/>
                        <a:cs typeface="Times New Roman"/>
                      </a:endParaRPr>
                    </a:p>
                  </a:txBody>
                  <a:tcPr marL="64141" marR="64141" marT="0" marB="0"/>
                </a:tc>
                <a:tc>
                  <a:txBody>
                    <a:bodyPr/>
                    <a:lstStyle/>
                    <a:p>
                      <a:pPr>
                        <a:lnSpc>
                          <a:spcPct val="100000"/>
                        </a:lnSpc>
                        <a:spcAft>
                          <a:spcPts val="1000"/>
                        </a:spcAft>
                      </a:pPr>
                      <a:r>
                        <a:rPr lang="en-ZA" sz="1000" dirty="0" smtClean="0">
                          <a:effectLst/>
                          <a:latin typeface="Calibri"/>
                          <a:ea typeface="Calibri"/>
                          <a:cs typeface="Times New Roman"/>
                        </a:rPr>
                        <a:t>Dr O</a:t>
                      </a:r>
                      <a:r>
                        <a:rPr lang="en-ZA" sz="1000" baseline="0" dirty="0" smtClean="0">
                          <a:effectLst/>
                          <a:latin typeface="Calibri"/>
                          <a:ea typeface="Calibri"/>
                          <a:cs typeface="Times New Roman"/>
                        </a:rPr>
                        <a:t> Y Matsevych</a:t>
                      </a:r>
                      <a:endParaRPr lang="en-ZA" sz="1000" dirty="0">
                        <a:effectLst/>
                        <a:latin typeface="Calibri"/>
                        <a:ea typeface="Calibri"/>
                        <a:cs typeface="Times New Roman"/>
                      </a:endParaRPr>
                    </a:p>
                  </a:txBody>
                  <a:tcPr marL="64141" marR="64141" marT="0" marB="0"/>
                </a:tc>
              </a:tr>
              <a:tr h="191135">
                <a:tc>
                  <a:txBody>
                    <a:bodyPr/>
                    <a:lstStyle/>
                    <a:p>
                      <a:pPr marL="90170">
                        <a:lnSpc>
                          <a:spcPct val="115000"/>
                        </a:lnSpc>
                        <a:spcAft>
                          <a:spcPts val="1000"/>
                        </a:spcAft>
                        <a:tabLst>
                          <a:tab pos="180340" algn="l"/>
                        </a:tabLst>
                      </a:pPr>
                      <a:r>
                        <a:rPr lang="en-ZA" sz="1100" dirty="0" smtClean="0">
                          <a:effectLst/>
                        </a:rPr>
                        <a:t>14:10 </a:t>
                      </a:r>
                      <a:r>
                        <a:rPr lang="en-ZA" sz="1100" dirty="0">
                          <a:effectLst/>
                        </a:rPr>
                        <a:t>– </a:t>
                      </a:r>
                      <a:r>
                        <a:rPr lang="en-ZA" sz="1100" dirty="0" smtClean="0">
                          <a:effectLst/>
                        </a:rPr>
                        <a:t>14:15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a:effectLst/>
                        </a:rPr>
                        <a:t> </a:t>
                      </a:r>
                      <a:endParaRPr lang="en-ZA" sz="1100">
                        <a:effectLst/>
                        <a:latin typeface="Calibri"/>
                        <a:ea typeface="Calibri"/>
                        <a:cs typeface="Times New Roman"/>
                      </a:endParaRPr>
                    </a:p>
                  </a:txBody>
                  <a:tcPr marL="68580" marR="68580" marT="0" marB="0"/>
                </a:tc>
              </a:tr>
              <a:tr h="237611">
                <a:tc>
                  <a:txBody>
                    <a:bodyPr/>
                    <a:lstStyle/>
                    <a:p>
                      <a:pPr marL="90170">
                        <a:lnSpc>
                          <a:spcPct val="115000"/>
                        </a:lnSpc>
                        <a:spcAft>
                          <a:spcPts val="1000"/>
                        </a:spcAft>
                        <a:tabLst>
                          <a:tab pos="180340" algn="l"/>
                        </a:tabLs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smtClean="0">
                          <a:effectLst/>
                          <a:latin typeface="Calibri"/>
                          <a:ea typeface="Calibri"/>
                          <a:cs typeface="Times New Roman"/>
                        </a:rPr>
                        <a:t>Session 5</a:t>
                      </a:r>
                      <a:endParaRPr lang="en-ZA" sz="12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smtClean="0">
                          <a:effectLst/>
                          <a:latin typeface="Calibri"/>
                          <a:ea typeface="Calibri"/>
                          <a:cs typeface="Times New Roman"/>
                        </a:rPr>
                        <a:t>Dr </a:t>
                      </a:r>
                      <a:r>
                        <a:rPr lang="en-ZA" sz="1200" dirty="0" err="1" smtClean="0">
                          <a:effectLst/>
                          <a:latin typeface="Calibri"/>
                          <a:ea typeface="Calibri"/>
                          <a:cs typeface="Times New Roman"/>
                        </a:rPr>
                        <a:t>Sofianos</a:t>
                      </a:r>
                      <a:endParaRPr lang="en-ZA" sz="1200" dirty="0">
                        <a:effectLst/>
                        <a:latin typeface="Calibri"/>
                        <a:ea typeface="Calibri"/>
                        <a:cs typeface="Times New Roman"/>
                      </a:endParaRPr>
                    </a:p>
                  </a:txBody>
                  <a:tcPr marL="68580" marR="68580" marT="0" marB="0"/>
                </a:tc>
              </a:tr>
              <a:tr h="237611">
                <a:tc>
                  <a:txBody>
                    <a:bodyPr/>
                    <a:lstStyle/>
                    <a:p>
                      <a:pPr marL="90170">
                        <a:lnSpc>
                          <a:spcPct val="115000"/>
                        </a:lnSpc>
                        <a:spcAft>
                          <a:spcPts val="1000"/>
                        </a:spcAft>
                        <a:tabLst>
                          <a:tab pos="180340" algn="l"/>
                        </a:tabLst>
                      </a:pPr>
                      <a:r>
                        <a:rPr lang="en-ZA" sz="1100" dirty="0" smtClean="0">
                          <a:effectLst/>
                          <a:latin typeface="Calibri"/>
                          <a:ea typeface="Calibri"/>
                          <a:cs typeface="Times New Roman"/>
                        </a:rPr>
                        <a:t>14:15 – 14:25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Laparoscopy in perforated peptic ulcer – SMU experience</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Dr S </a:t>
                      </a:r>
                      <a:r>
                        <a:rPr lang="en-ZA" sz="1100" dirty="0" err="1" smtClean="0">
                          <a:effectLst/>
                          <a:latin typeface="Calibri"/>
                          <a:ea typeface="Calibri"/>
                          <a:cs typeface="Times New Roman"/>
                        </a:rPr>
                        <a:t>Makhadi</a:t>
                      </a:r>
                      <a:r>
                        <a:rPr lang="en-ZA" sz="1100" dirty="0" smtClean="0">
                          <a:effectLst/>
                          <a:latin typeface="Calibri"/>
                          <a:ea typeface="Calibri"/>
                          <a:cs typeface="Times New Roman"/>
                        </a:rPr>
                        <a:t> – Surgical Registrar</a:t>
                      </a:r>
                      <a:endParaRPr lang="en-ZA" sz="1100" dirty="0">
                        <a:effectLst/>
                        <a:latin typeface="Calibri"/>
                        <a:ea typeface="Calibri"/>
                        <a:cs typeface="Times New Roman"/>
                      </a:endParaRPr>
                    </a:p>
                  </a:txBody>
                  <a:tcPr marL="68580" marR="68580" marT="0" marB="0"/>
                </a:tc>
              </a:tr>
              <a:tr h="140335">
                <a:tc>
                  <a:txBody>
                    <a:bodyPr/>
                    <a:lstStyle/>
                    <a:p>
                      <a:pPr marL="90170">
                        <a:lnSpc>
                          <a:spcPct val="115000"/>
                        </a:lnSpc>
                        <a:spcAft>
                          <a:spcPts val="1000"/>
                        </a:spcAft>
                        <a:tabLst>
                          <a:tab pos="180340" algn="l"/>
                        </a:tabLst>
                      </a:pPr>
                      <a:r>
                        <a:rPr lang="en-ZA" sz="1100" dirty="0" smtClean="0">
                          <a:effectLst/>
                        </a:rPr>
                        <a:t>14:25 </a:t>
                      </a:r>
                      <a:r>
                        <a:rPr lang="en-ZA" sz="1100" dirty="0">
                          <a:effectLst/>
                        </a:rPr>
                        <a:t>– </a:t>
                      </a:r>
                      <a:r>
                        <a:rPr lang="en-ZA" sz="1100" dirty="0" smtClean="0">
                          <a:effectLst/>
                        </a:rPr>
                        <a:t>14:30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29540">
                <a:tc>
                  <a:txBody>
                    <a:bodyPr/>
                    <a:lstStyle/>
                    <a:p>
                      <a:pPr marL="90170">
                        <a:lnSpc>
                          <a:spcPct val="115000"/>
                        </a:lnSpc>
                        <a:spcAft>
                          <a:spcPts val="1000"/>
                        </a:spcAft>
                        <a:tabLst>
                          <a:tab pos="180340" algn="l"/>
                        </a:tabLst>
                      </a:pPr>
                      <a:r>
                        <a:rPr lang="en-ZA" sz="1100" dirty="0" smtClean="0">
                          <a:effectLst/>
                        </a:rPr>
                        <a:t>14:30 </a:t>
                      </a:r>
                      <a:r>
                        <a:rPr lang="en-ZA" sz="1100" dirty="0">
                          <a:effectLst/>
                        </a:rPr>
                        <a:t>– </a:t>
                      </a:r>
                      <a:r>
                        <a:rPr lang="en-ZA" sz="1100" dirty="0" smtClean="0">
                          <a:effectLst/>
                        </a:rPr>
                        <a:t>14:40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Laparoscopic distal </a:t>
                      </a:r>
                      <a:r>
                        <a:rPr lang="en-ZA" sz="1100" dirty="0" err="1" smtClean="0">
                          <a:effectLst/>
                          <a:latin typeface="Calibri"/>
                          <a:ea typeface="Calibri"/>
                          <a:cs typeface="Times New Roman"/>
                        </a:rPr>
                        <a:t>pancreatectomy</a:t>
                      </a:r>
                      <a:r>
                        <a:rPr lang="en-ZA" sz="1100" dirty="0" smtClean="0">
                          <a:effectLst/>
                          <a:latin typeface="Calibri"/>
                          <a:ea typeface="Calibri"/>
                          <a:cs typeface="Times New Roman"/>
                        </a:rPr>
                        <a:t> for a fractured pancreas from blunt trauma </a:t>
                      </a:r>
                      <a:r>
                        <a:rPr lang="en-ZA" sz="1100" smtClean="0">
                          <a:effectLst/>
                          <a:latin typeface="Calibri"/>
                          <a:ea typeface="Calibri"/>
                          <a:cs typeface="Times New Roman"/>
                        </a:rPr>
                        <a:t>- video</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rPr>
                        <a:t>Prof M Z Koto</a:t>
                      </a:r>
                      <a:endParaRPr lang="en-ZA" sz="1100" dirty="0">
                        <a:effectLst/>
                        <a:latin typeface="Calibri"/>
                        <a:ea typeface="Calibri"/>
                        <a:cs typeface="Times New Roman"/>
                      </a:endParaRPr>
                    </a:p>
                  </a:txBody>
                  <a:tcPr marL="68580" marR="68580" marT="0" marB="0"/>
                </a:tc>
              </a:tr>
              <a:tr h="123825">
                <a:tc>
                  <a:txBody>
                    <a:bodyPr/>
                    <a:lstStyle/>
                    <a:p>
                      <a:pPr marL="90170">
                        <a:lnSpc>
                          <a:spcPct val="115000"/>
                        </a:lnSpc>
                        <a:spcAft>
                          <a:spcPts val="1000"/>
                        </a:spcAft>
                        <a:tabLst>
                          <a:tab pos="180340" algn="l"/>
                        </a:tabLst>
                      </a:pPr>
                      <a:r>
                        <a:rPr lang="en-ZA" sz="1100" dirty="0" smtClean="0">
                          <a:effectLst/>
                        </a:rPr>
                        <a:t>14:40 </a:t>
                      </a:r>
                      <a:r>
                        <a:rPr lang="en-ZA" sz="1100" dirty="0">
                          <a:effectLst/>
                        </a:rPr>
                        <a:t>– </a:t>
                      </a:r>
                      <a:r>
                        <a:rPr lang="en-ZA" sz="1100" dirty="0" smtClean="0">
                          <a:effectLst/>
                        </a:rPr>
                        <a:t>14:45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23825">
                <a:tc>
                  <a:txBody>
                    <a:bodyPr/>
                    <a:lstStyle/>
                    <a:p>
                      <a:pPr marL="90170">
                        <a:lnSpc>
                          <a:spcPct val="115000"/>
                        </a:lnSpc>
                        <a:spcAft>
                          <a:spcPts val="1000"/>
                        </a:spcAft>
                        <a:tabLst>
                          <a:tab pos="180340" algn="l"/>
                        </a:tabLst>
                      </a:pPr>
                      <a:r>
                        <a:rPr lang="en-ZA" sz="1100" dirty="0" smtClean="0">
                          <a:effectLst/>
                        </a:rPr>
                        <a:t>14:45 </a:t>
                      </a:r>
                      <a:r>
                        <a:rPr lang="en-ZA" sz="1100" dirty="0">
                          <a:effectLst/>
                        </a:rPr>
                        <a:t>– </a:t>
                      </a:r>
                      <a:r>
                        <a:rPr lang="en-ZA" sz="1100" dirty="0" smtClean="0">
                          <a:effectLst/>
                        </a:rPr>
                        <a:t>14:50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Industry</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 </a:t>
                      </a:r>
                      <a:endParaRPr lang="en-ZA" sz="1100" dirty="0">
                        <a:effectLst/>
                        <a:latin typeface="Calibri"/>
                        <a:ea typeface="Calibri"/>
                        <a:cs typeface="Times New Roman"/>
                      </a:endParaRPr>
                    </a:p>
                  </a:txBody>
                  <a:tcPr marL="68580" marR="68580" marT="0" marB="0"/>
                </a:tc>
              </a:tr>
              <a:tr h="231140">
                <a:tc>
                  <a:txBody>
                    <a:bodyPr/>
                    <a:lstStyle/>
                    <a:p>
                      <a:pPr>
                        <a:lnSpc>
                          <a:spcPct val="115000"/>
                        </a:lnSpc>
                        <a:spcAft>
                          <a:spcPts val="1000"/>
                        </a:spcAft>
                      </a:pPr>
                      <a:r>
                        <a:rPr lang="en-ZA" sz="1100" dirty="0">
                          <a:effectLst/>
                        </a:rPr>
                        <a:t>   </a:t>
                      </a:r>
                      <a:r>
                        <a:rPr lang="en-ZA" sz="1100" dirty="0" smtClean="0">
                          <a:effectLst/>
                        </a:rPr>
                        <a:t>14:50 </a:t>
                      </a:r>
                      <a:r>
                        <a:rPr lang="en-ZA" sz="1100" dirty="0">
                          <a:effectLst/>
                        </a:rPr>
                        <a:t>-</a:t>
                      </a:r>
                      <a:r>
                        <a:rPr lang="en-ZA" sz="1100" dirty="0" smtClean="0">
                          <a:effectLst/>
                        </a:rPr>
                        <a:t>14:55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Industry</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a:effectLst/>
                        </a:rPr>
                        <a:t> </a:t>
                      </a:r>
                      <a:endParaRPr lang="en-ZA" sz="1100" dirty="0">
                        <a:effectLst/>
                        <a:latin typeface="Calibri"/>
                        <a:ea typeface="Calibri"/>
                        <a:cs typeface="Times New Roman"/>
                      </a:endParaRPr>
                    </a:p>
                  </a:txBody>
                  <a:tcPr marL="68580" marR="68580" marT="0" marB="0"/>
                </a:tc>
              </a:tr>
              <a:tr h="231140">
                <a:tc>
                  <a:txBody>
                    <a:bodyPr/>
                    <a:lstStyle/>
                    <a:p>
                      <a:pPr>
                        <a:lnSpc>
                          <a:spcPct val="115000"/>
                        </a:lnSpc>
                        <a:spcAft>
                          <a:spcPts val="1000"/>
                        </a:spcAft>
                      </a:pPr>
                      <a:r>
                        <a:rPr lang="en-ZA" sz="1100" dirty="0">
                          <a:effectLst/>
                        </a:rPr>
                        <a:t>   </a:t>
                      </a:r>
                      <a:r>
                        <a:rPr lang="en-ZA" sz="1100" dirty="0" smtClean="0">
                          <a:effectLst/>
                        </a:rPr>
                        <a:t>14:55 </a:t>
                      </a:r>
                      <a:r>
                        <a:rPr lang="en-ZA" sz="1100" dirty="0">
                          <a:effectLst/>
                        </a:rPr>
                        <a:t>– </a:t>
                      </a:r>
                      <a:r>
                        <a:rPr lang="en-ZA" sz="1100" dirty="0" smtClean="0">
                          <a:effectLst/>
                        </a:rPr>
                        <a:t>15:05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err="1" smtClean="0">
                          <a:effectLst/>
                        </a:rPr>
                        <a:t>Pyloroplasty</a:t>
                      </a:r>
                      <a:r>
                        <a:rPr lang="en-ZA" sz="1100" dirty="0" smtClean="0">
                          <a:effectLst/>
                        </a:rPr>
                        <a:t> and laparoscopy</a:t>
                      </a:r>
                      <a:r>
                        <a:rPr lang="en-ZA" sz="1100" baseline="0" dirty="0" smtClean="0">
                          <a:effectLst/>
                        </a:rPr>
                        <a:t> for highly selective </a:t>
                      </a:r>
                      <a:r>
                        <a:rPr lang="en-ZA" sz="1100" baseline="0" dirty="0" err="1" smtClean="0">
                          <a:effectLst/>
                        </a:rPr>
                        <a:t>vagotomy</a:t>
                      </a:r>
                      <a:r>
                        <a:rPr lang="en-ZA" sz="1100" baseline="0" dirty="0" smtClean="0">
                          <a:effectLst/>
                        </a:rPr>
                        <a:t> for intractable ulcer – video</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Prof</a:t>
                      </a:r>
                      <a:r>
                        <a:rPr lang="en-ZA" sz="1100" baseline="0" dirty="0" smtClean="0">
                          <a:effectLst/>
                          <a:latin typeface="Calibri"/>
                          <a:ea typeface="Calibri"/>
                          <a:cs typeface="Times New Roman"/>
                        </a:rPr>
                        <a:t> M Z Koto</a:t>
                      </a:r>
                      <a:endParaRPr lang="en-ZA" sz="1100" dirty="0">
                        <a:effectLst/>
                        <a:latin typeface="Calibri"/>
                        <a:ea typeface="Calibri"/>
                        <a:cs typeface="Times New Roman"/>
                      </a:endParaRPr>
                    </a:p>
                  </a:txBody>
                  <a:tcPr marL="68580" marR="68580" marT="0" marB="0"/>
                </a:tc>
              </a:tr>
              <a:tr h="262890">
                <a:tc>
                  <a:txBody>
                    <a:bodyPr/>
                    <a:lstStyle/>
                    <a:p>
                      <a:pPr>
                        <a:lnSpc>
                          <a:spcPct val="115000"/>
                        </a:lnSpc>
                        <a:spcAft>
                          <a:spcPts val="1000"/>
                        </a:spcAft>
                      </a:pPr>
                      <a:r>
                        <a:rPr lang="en-ZA" sz="1100" dirty="0" smtClean="0">
                          <a:effectLst/>
                          <a:latin typeface="Calibri"/>
                          <a:ea typeface="Calibri"/>
                          <a:cs typeface="Times New Roman"/>
                        </a:rPr>
                        <a:t>    15:05 – 15:10</a:t>
                      </a:r>
                      <a:endParaRPr lang="en-ZA" sz="1100" dirty="0">
                        <a:effectLst/>
                        <a:latin typeface="Calibri"/>
                        <a:ea typeface="Calibri"/>
                        <a:cs typeface="Times New Roman"/>
                      </a:endParaRPr>
                    </a:p>
                  </a:txBody>
                  <a:tcPr marL="68580" marR="68580" marT="0" marB="0"/>
                </a:tc>
                <a:tc>
                  <a:txBody>
                    <a:bodyPr/>
                    <a:lstStyle/>
                    <a:p>
                      <a:pPr algn="l">
                        <a:lnSpc>
                          <a:spcPct val="115000"/>
                        </a:lnSpc>
                        <a:spcAft>
                          <a:spcPts val="1000"/>
                        </a:spcAft>
                      </a:pPr>
                      <a:r>
                        <a:rPr lang="en-ZA" sz="1100" dirty="0" smtClean="0">
                          <a:effectLst/>
                          <a:latin typeface="Calibri"/>
                          <a:ea typeface="Calibri"/>
                          <a:cs typeface="Times New Roman"/>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200" dirty="0">
                          <a:effectLst/>
                        </a:rPr>
                        <a:t> </a:t>
                      </a:r>
                      <a:endParaRPr lang="en-ZA" sz="1100" dirty="0">
                        <a:effectLst/>
                        <a:latin typeface="Calibri"/>
                        <a:ea typeface="Calibri"/>
                        <a:cs typeface="Times New Roman"/>
                      </a:endParaRPr>
                    </a:p>
                  </a:txBody>
                  <a:tcPr marL="68580" marR="68580" marT="0" marB="0"/>
                </a:tc>
              </a:tr>
              <a:tr h="262890">
                <a:tc>
                  <a:txBody>
                    <a:bodyPr/>
                    <a:lstStyle/>
                    <a:p>
                      <a:pPr>
                        <a:lnSpc>
                          <a:spcPct val="115000"/>
                        </a:lnSpc>
                        <a:spcAft>
                          <a:spcPts val="1000"/>
                        </a:spcAft>
                      </a:pPr>
                      <a:r>
                        <a:rPr lang="en-ZA" sz="1100" dirty="0">
                          <a:effectLst/>
                        </a:rPr>
                        <a:t> </a:t>
                      </a:r>
                      <a:r>
                        <a:rPr lang="en-ZA" sz="1100" dirty="0" smtClean="0">
                          <a:effectLst/>
                        </a:rPr>
                        <a:t>   15:10 – 15:40</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Ethics Lecture: Connecting the dots forward</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Prof</a:t>
                      </a:r>
                      <a:r>
                        <a:rPr lang="en-ZA" sz="1100" baseline="0" dirty="0" smtClean="0">
                          <a:effectLst/>
                          <a:latin typeface="Calibri"/>
                          <a:ea typeface="Calibri"/>
                          <a:cs typeface="Times New Roman"/>
                        </a:rPr>
                        <a:t> Becker</a:t>
                      </a: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r>
                        <a:rPr lang="en-ZA" sz="1100" dirty="0" smtClean="0">
                          <a:effectLst/>
                          <a:latin typeface="Calibri"/>
                          <a:ea typeface="Calibri"/>
                          <a:cs typeface="Times New Roman"/>
                        </a:rPr>
                        <a:t>    15:40 –</a:t>
                      </a:r>
                      <a:r>
                        <a:rPr lang="en-ZA" sz="1100" baseline="0" dirty="0" smtClean="0">
                          <a:effectLst/>
                          <a:latin typeface="Calibri"/>
                          <a:ea typeface="Calibri"/>
                          <a:cs typeface="Times New Roman"/>
                        </a:rPr>
                        <a:t> 15:45</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r>
                        <a:rPr lang="en-ZA" sz="1100" dirty="0" smtClean="0">
                          <a:effectLst/>
                          <a:latin typeface="Calibri"/>
                          <a:ea typeface="Calibri"/>
                          <a:cs typeface="Times New Roman"/>
                        </a:rPr>
                        <a:t>Discussion</a:t>
                      </a: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r>
                        <a:rPr lang="en-ZA" sz="1100" dirty="0" smtClean="0">
                          <a:effectLst/>
                          <a:latin typeface="Calibri"/>
                          <a:ea typeface="Calibri"/>
                          <a:cs typeface="Times New Roman"/>
                        </a:rPr>
                        <a:t>    15:45</a:t>
                      </a:r>
                      <a:endParaRPr lang="en-ZA" sz="1100" dirty="0">
                        <a:effectLst/>
                        <a:latin typeface="Calibri"/>
                        <a:ea typeface="Calibri"/>
                        <a:cs typeface="Times New Roman"/>
                      </a:endParaRPr>
                    </a:p>
                  </a:txBody>
                  <a:tcPr marL="68580" marR="68580" marT="0" marB="0"/>
                </a:tc>
                <a:tc>
                  <a:txBody>
                    <a:bodyPr/>
                    <a:lstStyle/>
                    <a:p>
                      <a:pPr algn="ctr">
                        <a:lnSpc>
                          <a:spcPct val="115000"/>
                        </a:lnSpc>
                        <a:spcAft>
                          <a:spcPts val="1000"/>
                        </a:spcAft>
                      </a:pPr>
                      <a:r>
                        <a:rPr lang="en-ZA" sz="1100" b="1" dirty="0" smtClean="0">
                          <a:effectLst/>
                          <a:latin typeface="Calibri"/>
                          <a:ea typeface="Calibri"/>
                          <a:cs typeface="Times New Roman"/>
                        </a:rPr>
                        <a:t>Vote</a:t>
                      </a:r>
                      <a:r>
                        <a:rPr lang="en-ZA" sz="1100" b="1" baseline="0" dirty="0" smtClean="0">
                          <a:effectLst/>
                          <a:latin typeface="Calibri"/>
                          <a:ea typeface="Calibri"/>
                          <a:cs typeface="Times New Roman"/>
                        </a:rPr>
                        <a:t> of thanks and closure</a:t>
                      </a:r>
                      <a:endParaRPr lang="en-ZA" sz="1100" b="1"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endParaRPr lang="en-ZA" sz="110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r h="100965">
                <a:tc>
                  <a:txBody>
                    <a:bodyPr/>
                    <a:lstStyle/>
                    <a:p>
                      <a:pPr>
                        <a:lnSpc>
                          <a:spcPct val="115000"/>
                        </a:lnSpc>
                        <a:spcAft>
                          <a:spcPts val="1000"/>
                        </a:spcAft>
                      </a:pPr>
                      <a:endParaRPr lang="en-ZA" sz="110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c>
                  <a:txBody>
                    <a:bodyPr/>
                    <a:lstStyle/>
                    <a:p>
                      <a:pPr>
                        <a:lnSpc>
                          <a:spcPct val="115000"/>
                        </a:lnSpc>
                        <a:spcAft>
                          <a:spcPts val="1000"/>
                        </a:spcAft>
                      </a:pPr>
                      <a:endParaRPr lang="en-ZA"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064596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6823</TotalTime>
  <Words>759</Words>
  <Application>Microsoft Office PowerPoint</Application>
  <PresentationFormat>On-screen Show (4:3)</PresentationFormat>
  <Paragraphs>196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Times New Roman</vt:lpstr>
      <vt:lpstr>Office Theme</vt:lpstr>
      <vt:lpstr>4th  T  TMAS                 SYMPOSIUM</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Menyatsoe, Kutlwano</dc:creator>
  <cp:lastModifiedBy>Guy Pullen</cp:lastModifiedBy>
  <cp:revision>55</cp:revision>
  <cp:lastPrinted>2015-11-18T05:46:02Z</cp:lastPrinted>
  <dcterms:created xsi:type="dcterms:W3CDTF">2014-11-14T06:12:41Z</dcterms:created>
  <dcterms:modified xsi:type="dcterms:W3CDTF">2015-11-20T09:01:59Z</dcterms:modified>
</cp:coreProperties>
</file>